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68" r:id="rId2"/>
    <p:sldId id="260" r:id="rId3"/>
    <p:sldId id="269" r:id="rId4"/>
    <p:sldId id="270" r:id="rId5"/>
    <p:sldId id="271" r:id="rId6"/>
    <p:sldId id="272" r:id="rId7"/>
    <p:sldId id="277" r:id="rId8"/>
    <p:sldId id="276" r:id="rId9"/>
    <p:sldId id="259" r:id="rId10"/>
    <p:sldId id="262" r:id="rId11"/>
    <p:sldId id="263" r:id="rId12"/>
    <p:sldId id="264" r:id="rId13"/>
    <p:sldId id="273" r:id="rId14"/>
    <p:sldId id="274" r:id="rId15"/>
    <p:sldId id="275" r:id="rId16"/>
    <p:sldId id="265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8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41"/>
    <p:restoredTop sz="93609"/>
  </p:normalViewPr>
  <p:slideViewPr>
    <p:cSldViewPr snapToGrid="0" snapToObjects="1">
      <p:cViewPr varScale="1">
        <p:scale>
          <a:sx n="120" d="100"/>
          <a:sy n="120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CA70A-3302-BB4D-B9E8-7B1258317210}" type="datetimeFigureOut">
              <a:rPr lang="en-US" smtClean="0"/>
              <a:t>1/11/18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AED91-FBE8-2041-A087-7DF6C661C3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20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F5B958-DCA9-4AF1-A5A4-09D0B535B074}" type="slidenum">
              <a:rPr lang="en-US"/>
              <a:pPr/>
              <a:t>1</a:t>
            </a:fld>
            <a:endParaRPr lang="en-US"/>
          </a:p>
        </p:txBody>
      </p:sp>
      <p:sp>
        <p:nvSpPr>
          <p:cNvPr id="6146" name="Rectangle 3"/>
          <p:cNvSpPr txBox="1">
            <a:spLocks noGrp="1" noChangeArrowheads="1"/>
          </p:cNvSpPr>
          <p:nvPr/>
        </p:nvSpPr>
        <p:spPr bwMode="auto">
          <a:xfrm>
            <a:off x="3886202" y="0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52" tIns="48327" rIns="96652" bIns="48327"/>
          <a:lstStyle/>
          <a:p>
            <a:pPr algn="r" defTabSz="965200" eaLnBrk="0" hangingPunct="0"/>
            <a:fld id="{848641BD-0AF1-4578-B8B8-BA889269A9C5}" type="datetime6">
              <a:rPr lang="en-US" sz="1200"/>
              <a:pPr algn="r" defTabSz="965200" eaLnBrk="0" hangingPunct="0"/>
              <a:t>January 18</a:t>
            </a:fld>
            <a:endParaRPr lang="en-US" sz="1200"/>
          </a:p>
        </p:txBody>
      </p:sp>
      <p:sp>
        <p:nvSpPr>
          <p:cNvPr id="6147" name="Rectangle 7"/>
          <p:cNvSpPr txBox="1">
            <a:spLocks noGrp="1" noChangeArrowheads="1"/>
          </p:cNvSpPr>
          <p:nvPr/>
        </p:nvSpPr>
        <p:spPr bwMode="auto">
          <a:xfrm>
            <a:off x="3886202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52" tIns="48327" rIns="96652" bIns="48327" anchor="b"/>
          <a:lstStyle/>
          <a:p>
            <a:pPr algn="r" defTabSz="965200" eaLnBrk="0" hangingPunct="0"/>
            <a:fld id="{0E314445-554A-42D9-B2A2-374AA4DC9A68}" type="slidenum">
              <a:rPr lang="en-US" sz="1200"/>
              <a:pPr algn="r" defTabSz="965200" eaLnBrk="0" hangingPunct="0"/>
              <a:t>1</a:t>
            </a:fld>
            <a:endParaRPr lang="en-US" sz="1200"/>
          </a:p>
        </p:txBody>
      </p:sp>
      <p:sp>
        <p:nvSpPr>
          <p:cNvPr id="614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9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4988"/>
            <a:ext cx="5486400" cy="4113212"/>
          </a:xfrm>
        </p:spPr>
        <p:txBody>
          <a:bodyPr lIns="96654" tIns="48328" rIns="96654" bIns="48328"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615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54" tIns="48328" rIns="96654" bIns="48328" anchor="b"/>
          <a:lstStyle/>
          <a:p>
            <a:pPr algn="r" defTabSz="966788"/>
            <a:fld id="{DAB291F4-79D4-4B79-90A4-20EF2DF62830}" type="slidenum">
              <a:rPr lang="en-GB" sz="1300"/>
              <a:pPr algn="r" defTabSz="966788"/>
              <a:t>1</a:t>
            </a:fld>
            <a:endParaRPr lang="en-GB" sz="1300"/>
          </a:p>
        </p:txBody>
      </p:sp>
    </p:spTree>
    <p:extLst>
      <p:ext uri="{BB962C8B-B14F-4D97-AF65-F5344CB8AC3E}">
        <p14:creationId xmlns:p14="http://schemas.microsoft.com/office/powerpoint/2010/main" val="3910710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ZA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19398" indent="-276692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06767" indent="-221353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549474" indent="-221353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1992180" indent="-221353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434887" indent="-2213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877594" indent="-2213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320301" indent="-2213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763007" indent="-2213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0BCE8342-0F2B-B14C-8B50-5AAA266A4672}" type="slidenum">
              <a:rPr lang="en-ZA"/>
              <a:pPr/>
              <a:t>9</a:t>
            </a:fld>
            <a:endParaRPr lang="en-Z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6541-C08D-6441-ACF5-E25685DD56B5}" type="datetimeFigureOut">
              <a:rPr lang="en-US" smtClean="0"/>
              <a:t>1/11/18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C851-796E-E445-8FDE-71692619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70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6541-C08D-6441-ACF5-E25685DD56B5}" type="datetimeFigureOut">
              <a:rPr lang="en-US" smtClean="0"/>
              <a:t>1/11/18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C851-796E-E445-8FDE-71692619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719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6541-C08D-6441-ACF5-E25685DD56B5}" type="datetimeFigureOut">
              <a:rPr lang="en-US" smtClean="0"/>
              <a:t>1/11/18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C851-796E-E445-8FDE-71692619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3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6541-C08D-6441-ACF5-E25685DD56B5}" type="datetimeFigureOut">
              <a:rPr lang="en-US" smtClean="0"/>
              <a:t>1/11/18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C851-796E-E445-8FDE-71692619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60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6541-C08D-6441-ACF5-E25685DD56B5}" type="datetimeFigureOut">
              <a:rPr lang="en-US" smtClean="0"/>
              <a:t>1/11/18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C851-796E-E445-8FDE-71692619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47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6541-C08D-6441-ACF5-E25685DD56B5}" type="datetimeFigureOut">
              <a:rPr lang="en-US" smtClean="0"/>
              <a:t>1/11/18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C851-796E-E445-8FDE-71692619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7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6541-C08D-6441-ACF5-E25685DD56B5}" type="datetimeFigureOut">
              <a:rPr lang="en-US" smtClean="0"/>
              <a:t>1/11/18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C851-796E-E445-8FDE-71692619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82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6541-C08D-6441-ACF5-E25685DD56B5}" type="datetimeFigureOut">
              <a:rPr lang="en-US" smtClean="0"/>
              <a:t>1/11/18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C851-796E-E445-8FDE-71692619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1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6541-C08D-6441-ACF5-E25685DD56B5}" type="datetimeFigureOut">
              <a:rPr lang="en-US" smtClean="0"/>
              <a:t>1/11/18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C851-796E-E445-8FDE-71692619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83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6541-C08D-6441-ACF5-E25685DD56B5}" type="datetimeFigureOut">
              <a:rPr lang="en-US" smtClean="0"/>
              <a:t>1/11/18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C851-796E-E445-8FDE-71692619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16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6541-C08D-6441-ACF5-E25685DD56B5}" type="datetimeFigureOut">
              <a:rPr lang="en-US" smtClean="0"/>
              <a:t>1/11/18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C851-796E-E445-8FDE-71692619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27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46541-C08D-6441-ACF5-E25685DD56B5}" type="datetimeFigureOut">
              <a:rPr lang="en-US" smtClean="0"/>
              <a:t>1/11/18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DC851-796E-E445-8FDE-71692619A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48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3.jpe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powerpointb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CB7C99F-99D9-40D0-9A62-B02BF5C09076}" type="slidenum">
              <a:rPr lang="en-GB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en-GB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125" name="Picture 5" descr="new dba logo"/>
          <p:cNvPicPr>
            <a:picLocks noChangeAspect="1" noChangeArrowheads="1"/>
          </p:cNvPicPr>
          <p:nvPr/>
        </p:nvPicPr>
        <p:blipFill>
          <a:blip r:embed="rId4" cstate="print"/>
          <a:srcRect r="810" b="30132"/>
          <a:stretch>
            <a:fillRect/>
          </a:stretch>
        </p:blipFill>
        <p:spPr bwMode="auto">
          <a:xfrm>
            <a:off x="1905179" y="3482611"/>
            <a:ext cx="5631128" cy="2243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Lizette\Documents\Shadowmatch\Shadowmatch\Shadowmatch\Shadowmatch logo with 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534400" cy="109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5179" y="2054896"/>
            <a:ext cx="5234951" cy="1427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795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590128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/>
            </a:r>
            <a:br>
              <a:rPr lang="en-ZA" dirty="0" smtClean="0"/>
            </a:br>
            <a:r>
              <a:rPr lang="en-ZA" dirty="0" smtClean="0"/>
              <a:t>Skills </a:t>
            </a:r>
            <a:r>
              <a:rPr lang="en-ZA" dirty="0"/>
              <a:t>measured</a:t>
            </a:r>
            <a:r>
              <a:rPr lang="en-ZA" dirty="0" smtClean="0"/>
              <a:t>:</a:t>
            </a:r>
            <a:br>
              <a:rPr lang="en-ZA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7375" y="1915691"/>
            <a:ext cx="4006057" cy="5302250"/>
          </a:xfrm>
        </p:spPr>
        <p:txBody>
          <a:bodyPr>
            <a:normAutofit/>
          </a:bodyPr>
          <a:lstStyle/>
          <a:p>
            <a:r>
              <a:rPr lang="en-ZA" sz="1900" dirty="0"/>
              <a:t>Administrative Skills</a:t>
            </a:r>
          </a:p>
          <a:p>
            <a:r>
              <a:rPr lang="en-ZA" sz="1900" dirty="0"/>
              <a:t>Business Process Design Skills</a:t>
            </a:r>
          </a:p>
          <a:p>
            <a:r>
              <a:rPr lang="en-ZA" sz="1900" dirty="0"/>
              <a:t>Coaching and Mentoring Skills</a:t>
            </a:r>
          </a:p>
          <a:p>
            <a:r>
              <a:rPr lang="en-ZA" sz="1900" dirty="0"/>
              <a:t>Design and Artistic </a:t>
            </a:r>
            <a:r>
              <a:rPr lang="en-ZA" sz="1900" dirty="0" smtClean="0"/>
              <a:t>Skills (1)</a:t>
            </a:r>
            <a:endParaRPr lang="en-ZA" sz="1900" dirty="0"/>
          </a:p>
          <a:p>
            <a:r>
              <a:rPr lang="en-ZA" sz="1900" dirty="0"/>
              <a:t>Facilitation Skills</a:t>
            </a:r>
          </a:p>
          <a:p>
            <a:r>
              <a:rPr lang="en-ZA" sz="1900" dirty="0"/>
              <a:t>Financial Management Skills</a:t>
            </a:r>
          </a:p>
          <a:p>
            <a:r>
              <a:rPr lang="en-ZA" sz="1900" dirty="0"/>
              <a:t>Computer Literacy </a:t>
            </a:r>
            <a:r>
              <a:rPr lang="en-ZA" sz="1900" dirty="0" smtClean="0"/>
              <a:t>Skills (11)</a:t>
            </a:r>
            <a:endParaRPr lang="en-ZA" sz="1900" dirty="0"/>
          </a:p>
          <a:p>
            <a:r>
              <a:rPr lang="en-ZA" sz="1900" dirty="0"/>
              <a:t>IT Programming </a:t>
            </a:r>
            <a:r>
              <a:rPr lang="en-ZA" sz="1900" dirty="0" smtClean="0"/>
              <a:t>Skills (31)</a:t>
            </a:r>
            <a:endParaRPr lang="en-ZA" sz="1900" dirty="0"/>
          </a:p>
          <a:p>
            <a:r>
              <a:rPr lang="en-ZA" sz="1900" dirty="0"/>
              <a:t>Management </a:t>
            </a:r>
            <a:r>
              <a:rPr lang="en-ZA" sz="1900" dirty="0" smtClean="0"/>
              <a:t>Skills (5)</a:t>
            </a:r>
          </a:p>
          <a:p>
            <a:r>
              <a:rPr lang="en-ZA" sz="1900" dirty="0" smtClean="0"/>
              <a:t>Mathematical and Numerical Skills</a:t>
            </a:r>
          </a:p>
          <a:p>
            <a:r>
              <a:rPr lang="en-ZA" sz="1900" dirty="0" smtClean="0"/>
              <a:t>Negotiation Skills</a:t>
            </a:r>
          </a:p>
          <a:p>
            <a:r>
              <a:rPr lang="en-ZA" sz="1900" dirty="0" smtClean="0"/>
              <a:t>People Skills / Customer Service Skills</a:t>
            </a:r>
          </a:p>
          <a:p>
            <a:endParaRPr lang="en-ZA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0969" y="1915691"/>
            <a:ext cx="4324350" cy="5286375"/>
          </a:xfrm>
        </p:spPr>
        <p:txBody>
          <a:bodyPr>
            <a:normAutofit/>
          </a:bodyPr>
          <a:lstStyle/>
          <a:p>
            <a:r>
              <a:rPr lang="en-US" sz="1800" dirty="0" smtClean="0"/>
              <a:t>Physical Skills</a:t>
            </a:r>
          </a:p>
          <a:p>
            <a:r>
              <a:rPr lang="en-US" sz="1800" dirty="0" smtClean="0"/>
              <a:t>Planning Skills</a:t>
            </a:r>
          </a:p>
          <a:p>
            <a:r>
              <a:rPr lang="en-US" sz="1800" dirty="0" smtClean="0"/>
              <a:t>Presentation Skills</a:t>
            </a:r>
          </a:p>
          <a:p>
            <a:r>
              <a:rPr lang="en-US" sz="1800" dirty="0" smtClean="0"/>
              <a:t>Project Management Skills (18)</a:t>
            </a:r>
          </a:p>
          <a:p>
            <a:r>
              <a:rPr lang="en-US" sz="1800" dirty="0" smtClean="0"/>
              <a:t>Selling Skills</a:t>
            </a:r>
          </a:p>
          <a:p>
            <a:r>
              <a:rPr lang="en-US" sz="1800" dirty="0" smtClean="0"/>
              <a:t>Social Media Skills (8)</a:t>
            </a:r>
          </a:p>
          <a:p>
            <a:r>
              <a:rPr lang="en-US" sz="1800" dirty="0" smtClean="0"/>
              <a:t>Technical Skills (1)</a:t>
            </a:r>
          </a:p>
          <a:p>
            <a:r>
              <a:rPr lang="en-US" sz="1800" dirty="0" smtClean="0"/>
              <a:t>Training / Teaching / Lecturing Skills</a:t>
            </a:r>
          </a:p>
          <a:p>
            <a:r>
              <a:rPr lang="en-US" sz="1800" dirty="0" smtClean="0"/>
              <a:t>Verbal Skills (31)</a:t>
            </a:r>
          </a:p>
          <a:p>
            <a:r>
              <a:rPr lang="en-US" sz="1800" dirty="0" smtClean="0"/>
              <a:t>Writing Skills (31)</a:t>
            </a:r>
          </a:p>
          <a:p>
            <a:r>
              <a:rPr lang="en-US" sz="1800" dirty="0" smtClean="0"/>
              <a:t>Machine Operating Skills (1)</a:t>
            </a:r>
          </a:p>
          <a:p>
            <a:r>
              <a:rPr lang="en-US" sz="1800" dirty="0" smtClean="0"/>
              <a:t>Caregiving Skills (6)</a:t>
            </a:r>
          </a:p>
          <a:p>
            <a:r>
              <a:rPr lang="en-US" sz="1800" dirty="0" smtClean="0"/>
              <a:t>Musical Skills (15)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2460" y="187591"/>
            <a:ext cx="2713359" cy="74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le 7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08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83" y="381000"/>
            <a:ext cx="8486588" cy="6084047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625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05" y="228600"/>
            <a:ext cx="8441765" cy="638701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044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 descr="Screen Shot 2017-11-15 at 9.54.5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64" y="358588"/>
            <a:ext cx="8456707" cy="609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55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 descr="Screen Shot 2017-11-15 at 9.55.1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88" y="320302"/>
            <a:ext cx="8391807" cy="630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55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 descr="Screen Shot 2017-11-15 at 9.55.3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30" y="298824"/>
            <a:ext cx="8502577" cy="628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55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04-20 at 1.40.1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83" y="283882"/>
            <a:ext cx="8516470" cy="627529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42875" y="157816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65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44526" y="-158750"/>
            <a:ext cx="7886700" cy="8413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Benchmark example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 descr="Screen Shot 2017-04-20 at 1.42.17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r="1198"/>
          <a:stretch/>
        </p:blipFill>
        <p:spPr>
          <a:xfrm>
            <a:off x="313764" y="254000"/>
            <a:ext cx="8471647" cy="629023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53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Knowled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662" y="299145"/>
            <a:ext cx="1020387" cy="181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skill clip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572" y="228210"/>
            <a:ext cx="1265551" cy="18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working team clipar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8"/>
          <a:stretch/>
        </p:blipFill>
        <p:spPr bwMode="auto">
          <a:xfrm>
            <a:off x="6731619" y="326572"/>
            <a:ext cx="2101944" cy="180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 rot="16200000">
            <a:off x="106144" y="822571"/>
            <a:ext cx="221174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/>
                <a:solidFill>
                  <a:srgbClr val="000000"/>
                </a:solidFill>
                <a:effectLst/>
              </a:rPr>
              <a:t>I Know!</a:t>
            </a:r>
            <a:endParaRPr lang="en-US" sz="4400" b="1" cap="none" spc="0" dirty="0">
              <a:ln/>
              <a:solidFill>
                <a:srgbClr val="000000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>
          <a:xfrm rot="16200000">
            <a:off x="6047495" y="987501"/>
            <a:ext cx="12410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/>
                <a:solidFill>
                  <a:srgbClr val="000000"/>
                </a:solidFill>
                <a:effectLst/>
              </a:rPr>
              <a:t>I Fit!</a:t>
            </a:r>
            <a:endParaRPr lang="en-US" sz="4400" b="1" cap="none" spc="0" dirty="0">
              <a:ln/>
              <a:solidFill>
                <a:srgbClr val="000000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3074317" y="844032"/>
            <a:ext cx="15279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/>
                <a:solidFill>
                  <a:srgbClr val="000000"/>
                </a:solidFill>
                <a:effectLst/>
              </a:rPr>
              <a:t>I Can!</a:t>
            </a:r>
            <a:endParaRPr lang="en-US" sz="4400" b="1" cap="none" spc="0" dirty="0">
              <a:ln/>
              <a:solidFill>
                <a:srgbClr val="00000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1078" y="2469695"/>
            <a:ext cx="2552698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ZA" sz="1600" dirty="0" smtClean="0"/>
              <a:t>I can read music. </a:t>
            </a:r>
          </a:p>
          <a:p>
            <a:r>
              <a:rPr lang="en-ZA" sz="1600" dirty="0" smtClean="0"/>
              <a:t>I know the theory very well.</a:t>
            </a:r>
          </a:p>
          <a:p>
            <a:r>
              <a:rPr lang="en-ZA" sz="1600" dirty="0" smtClean="0"/>
              <a:t>I understand music compositions.</a:t>
            </a:r>
            <a:endParaRPr lang="en-ZA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3176244" y="2667645"/>
            <a:ext cx="2062681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ZA" sz="1600" dirty="0" smtClean="0"/>
              <a:t>I can play the piano on</a:t>
            </a:r>
          </a:p>
          <a:p>
            <a:r>
              <a:rPr lang="en-ZA" sz="1600" dirty="0" smtClean="0"/>
              <a:t>a professional level.</a:t>
            </a:r>
            <a:endParaRPr lang="en-ZA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5708403" y="2510890"/>
            <a:ext cx="3157339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ZA" sz="1600" dirty="0" smtClean="0"/>
              <a:t>Will I be able to play in an orchestra</a:t>
            </a:r>
            <a:endParaRPr lang="en-ZA" sz="1600" dirty="0"/>
          </a:p>
          <a:p>
            <a:r>
              <a:rPr lang="en-ZA" sz="1600" dirty="0"/>
              <a:t>t</a:t>
            </a:r>
            <a:r>
              <a:rPr lang="en-ZA" sz="1600" dirty="0" smtClean="0"/>
              <a:t>ouring the world year in and year</a:t>
            </a:r>
          </a:p>
          <a:p>
            <a:r>
              <a:rPr lang="en-ZA" sz="1600" dirty="0" smtClean="0"/>
              <a:t>out? </a:t>
            </a:r>
            <a:r>
              <a:rPr lang="en-ZA" sz="1600" b="1" dirty="0" smtClean="0">
                <a:solidFill>
                  <a:schemeClr val="accent1">
                    <a:lumMod val="75000"/>
                  </a:schemeClr>
                </a:solidFill>
              </a:rPr>
              <a:t>You need specific habits to do</a:t>
            </a:r>
          </a:p>
          <a:p>
            <a:r>
              <a:rPr lang="en-ZA" sz="1600" b="1" dirty="0" smtClean="0">
                <a:solidFill>
                  <a:schemeClr val="accent1">
                    <a:lumMod val="75000"/>
                  </a:schemeClr>
                </a:solidFill>
              </a:rPr>
              <a:t>this successfully.</a:t>
            </a:r>
            <a:endParaRPr lang="en-ZA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11078" y="3906982"/>
            <a:ext cx="871861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19165" y="4274996"/>
            <a:ext cx="2201115" cy="5847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ZA" sz="1600" dirty="0" smtClean="0"/>
              <a:t>I am a qualified medical </a:t>
            </a:r>
          </a:p>
          <a:p>
            <a:r>
              <a:rPr lang="en-ZA" sz="1600" dirty="0" smtClean="0"/>
              <a:t>doctor.</a:t>
            </a:r>
            <a:endParaRPr lang="en-ZA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2978225" y="4248356"/>
            <a:ext cx="2353429" cy="58477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ZA" sz="1600" dirty="0" smtClean="0"/>
              <a:t>I have the skill to practice </a:t>
            </a:r>
          </a:p>
          <a:p>
            <a:r>
              <a:rPr lang="en-ZA" sz="1600" dirty="0" smtClean="0"/>
              <a:t>as a general practitioner.</a:t>
            </a:r>
            <a:endParaRPr lang="en-ZA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5711083" y="4119350"/>
            <a:ext cx="3140411" cy="83099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ZA" sz="1600" dirty="0" smtClean="0"/>
              <a:t>Can I work as a doctor on an oil </a:t>
            </a:r>
          </a:p>
          <a:p>
            <a:r>
              <a:rPr lang="en-ZA" sz="1600" dirty="0" smtClean="0"/>
              <a:t>rig for ten years? </a:t>
            </a:r>
            <a:r>
              <a:rPr lang="en-ZA" sz="1600" b="1" dirty="0">
                <a:solidFill>
                  <a:schemeClr val="accent1">
                    <a:lumMod val="75000"/>
                  </a:schemeClr>
                </a:solidFill>
              </a:rPr>
              <a:t>You need </a:t>
            </a:r>
            <a:r>
              <a:rPr lang="en-ZA" sz="1600" b="1" dirty="0" smtClean="0">
                <a:solidFill>
                  <a:schemeClr val="accent1">
                    <a:lumMod val="75000"/>
                  </a:schemeClr>
                </a:solidFill>
              </a:rPr>
              <a:t>specific</a:t>
            </a:r>
          </a:p>
          <a:p>
            <a:r>
              <a:rPr lang="en-ZA" sz="1600" b="1" dirty="0" smtClean="0">
                <a:solidFill>
                  <a:schemeClr val="accent1">
                    <a:lumMod val="75000"/>
                  </a:schemeClr>
                </a:solidFill>
              </a:rPr>
              <a:t>habits </a:t>
            </a:r>
            <a:r>
              <a:rPr lang="en-ZA" sz="1600" b="1" dirty="0">
                <a:solidFill>
                  <a:schemeClr val="accent1">
                    <a:lumMod val="75000"/>
                  </a:schemeClr>
                </a:solidFill>
              </a:rPr>
              <a:t>to do </a:t>
            </a:r>
            <a:r>
              <a:rPr lang="en-ZA" sz="1600" b="1" dirty="0" smtClean="0">
                <a:solidFill>
                  <a:schemeClr val="accent1">
                    <a:lumMod val="75000"/>
                  </a:schemeClr>
                </a:solidFill>
              </a:rPr>
              <a:t>this successfully.</a:t>
            </a:r>
            <a:endParaRPr lang="en-ZA" sz="16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11078" y="5181600"/>
            <a:ext cx="871861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39991" y="5768285"/>
            <a:ext cx="1309076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ZA" sz="1600" dirty="0" smtClean="0"/>
              <a:t>I have matric.</a:t>
            </a:r>
            <a:endParaRPr lang="en-ZA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2707058" y="5364637"/>
            <a:ext cx="2863238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1600" dirty="0" smtClean="0"/>
              <a:t>I can answer a phone and help</a:t>
            </a:r>
          </a:p>
          <a:p>
            <a:r>
              <a:rPr lang="en-ZA" sz="1600" dirty="0" smtClean="0"/>
              <a:t>a client sort out an email </a:t>
            </a:r>
          </a:p>
          <a:p>
            <a:r>
              <a:rPr lang="en-ZA" sz="1600" dirty="0" smtClean="0"/>
              <a:t>problem,  set-up his new Iphone and handle  account queries. </a:t>
            </a:r>
            <a:endParaRPr lang="en-ZA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5798242" y="5343577"/>
            <a:ext cx="3042628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ZA" sz="1600" dirty="0" smtClean="0"/>
              <a:t>Can I do this eight hours a day five</a:t>
            </a:r>
          </a:p>
          <a:p>
            <a:r>
              <a:rPr lang="en-ZA" sz="1600" dirty="0"/>
              <a:t>d</a:t>
            </a:r>
            <a:r>
              <a:rPr lang="en-ZA" sz="1600" dirty="0" smtClean="0"/>
              <a:t>ays a week year in year out? </a:t>
            </a:r>
            <a:r>
              <a:rPr lang="en-ZA" sz="1600" b="1" dirty="0">
                <a:solidFill>
                  <a:schemeClr val="accent1">
                    <a:lumMod val="75000"/>
                  </a:schemeClr>
                </a:solidFill>
              </a:rPr>
              <a:t>You </a:t>
            </a:r>
            <a:endParaRPr lang="en-ZA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ZA" sz="1600" b="1" dirty="0" smtClean="0">
                <a:solidFill>
                  <a:schemeClr val="accent1">
                    <a:lumMod val="75000"/>
                  </a:schemeClr>
                </a:solidFill>
              </a:rPr>
              <a:t>need specific habits </a:t>
            </a:r>
            <a:r>
              <a:rPr lang="en-ZA" sz="1600" b="1" dirty="0">
                <a:solidFill>
                  <a:schemeClr val="accent1">
                    <a:lumMod val="75000"/>
                  </a:schemeClr>
                </a:solidFill>
              </a:rPr>
              <a:t>to do </a:t>
            </a:r>
            <a:r>
              <a:rPr lang="en-ZA" sz="1600" b="1" dirty="0" smtClean="0">
                <a:solidFill>
                  <a:schemeClr val="accent1">
                    <a:lumMod val="75000"/>
                  </a:schemeClr>
                </a:solidFill>
              </a:rPr>
              <a:t>this</a:t>
            </a:r>
          </a:p>
          <a:p>
            <a:r>
              <a:rPr lang="en-ZA" sz="1600" b="1" dirty="0" smtClean="0">
                <a:solidFill>
                  <a:schemeClr val="accent1">
                    <a:lumMod val="75000"/>
                  </a:schemeClr>
                </a:solidFill>
              </a:rPr>
              <a:t>successfully.</a:t>
            </a:r>
            <a:endParaRPr lang="en-ZA" sz="1600" dirty="0"/>
          </a:p>
        </p:txBody>
      </p:sp>
      <p:sp>
        <p:nvSpPr>
          <p:cNvPr id="28" name="Rounded Rectangle 27"/>
          <p:cNvSpPr/>
          <p:nvPr/>
        </p:nvSpPr>
        <p:spPr>
          <a:xfrm>
            <a:off x="142875" y="127934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52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Knowled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80" y="1753666"/>
            <a:ext cx="1428751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skill clip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659" y="499538"/>
            <a:ext cx="1085851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working team clipar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8"/>
          <a:stretch/>
        </p:blipFill>
        <p:spPr bwMode="auto">
          <a:xfrm>
            <a:off x="1652585" y="4777983"/>
            <a:ext cx="1928813" cy="165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 rot="16200000">
            <a:off x="-539162" y="2755372"/>
            <a:ext cx="197605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/>
                <a:solidFill>
                  <a:srgbClr val="000000"/>
                </a:solidFill>
                <a:effectLst/>
              </a:rPr>
              <a:t>I Know!</a:t>
            </a:r>
            <a:endParaRPr lang="en-US" sz="4400" b="1" cap="none" spc="0" dirty="0">
              <a:ln/>
              <a:solidFill>
                <a:srgbClr val="000000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>
          <a:xfrm rot="16200000">
            <a:off x="833398" y="5273721"/>
            <a:ext cx="12410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/>
                <a:solidFill>
                  <a:srgbClr val="000000"/>
                </a:solidFill>
                <a:effectLst/>
              </a:rPr>
              <a:t>I Fit!</a:t>
            </a:r>
            <a:endParaRPr lang="en-US" sz="4400" b="1" cap="none" spc="0" dirty="0">
              <a:ln/>
              <a:solidFill>
                <a:srgbClr val="000000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1096183" y="853271"/>
            <a:ext cx="15279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/>
                <a:solidFill>
                  <a:srgbClr val="000000"/>
                </a:solidFill>
                <a:effectLst/>
              </a:rPr>
              <a:t>I Can!</a:t>
            </a:r>
            <a:endParaRPr lang="en-US" sz="4400" b="1" cap="none" spc="0" dirty="0">
              <a:ln/>
              <a:solidFill>
                <a:srgbClr val="000000"/>
              </a:solidFill>
              <a:effectLst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44786" y="4299367"/>
            <a:ext cx="23927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/>
                <a:solidFill>
                  <a:srgbClr val="000000"/>
                </a:solidFill>
                <a:effectLst/>
              </a:rPr>
              <a:t>Success</a:t>
            </a:r>
          </a:p>
          <a:p>
            <a:pPr algn="ctr"/>
            <a:r>
              <a:rPr lang="en-US" sz="2400" b="1" cap="none" spc="0" dirty="0" smtClean="0">
                <a:ln/>
                <a:solidFill>
                  <a:srgbClr val="000000"/>
                </a:solidFill>
                <a:effectLst/>
              </a:rPr>
              <a:t>(KPI’s Delivered!)</a:t>
            </a:r>
            <a:endParaRPr lang="en-US" sz="2400" b="1" cap="none" spc="0" dirty="0">
              <a:ln/>
              <a:solidFill>
                <a:srgbClr val="000000"/>
              </a:solidFill>
              <a:effectLst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28008" y="149410"/>
            <a:ext cx="1185455" cy="43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 descr="C:\Users\Suzanne\Documents\Shadowmatch\Shadowmatch logo with 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30413" y="6375224"/>
            <a:ext cx="1992053" cy="318425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256008" y="4149837"/>
            <a:ext cx="40894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dirty="0" smtClean="0"/>
              <a:t>Qualifications and </a:t>
            </a:r>
          </a:p>
          <a:p>
            <a:r>
              <a:rPr lang="en-ZA" sz="2400" dirty="0" smtClean="0"/>
              <a:t>Technical Training / Knowledge</a:t>
            </a:r>
            <a:endParaRPr lang="en-ZA" sz="24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086" y="1437817"/>
            <a:ext cx="2859024" cy="285902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510646" y="2394632"/>
            <a:ext cx="752450" cy="154657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9600" dirty="0"/>
              <a:t>+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137965" y="1767184"/>
            <a:ext cx="1223733" cy="268535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17000" dirty="0" smtClean="0"/>
              <a:t>=</a:t>
            </a:r>
            <a:endParaRPr lang="en-US" sz="17000" dirty="0"/>
          </a:p>
        </p:txBody>
      </p:sp>
      <p:sp>
        <p:nvSpPr>
          <p:cNvPr id="18" name="Rounded Rectangle 17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51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Knowled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80" y="1679999"/>
            <a:ext cx="1428751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skill clip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659" y="409892"/>
            <a:ext cx="1085851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working team clipar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8"/>
          <a:stretch/>
        </p:blipFill>
        <p:spPr bwMode="auto">
          <a:xfrm>
            <a:off x="1652585" y="4807865"/>
            <a:ext cx="1928813" cy="165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 rot="16200000">
            <a:off x="-539161" y="2535503"/>
            <a:ext cx="197605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/>
                <a:solidFill>
                  <a:srgbClr val="000000"/>
                </a:solidFill>
                <a:effectLst/>
              </a:rPr>
              <a:t>I Know!</a:t>
            </a:r>
            <a:endParaRPr lang="en-US" sz="4400" b="1" cap="none" spc="0" dirty="0">
              <a:ln/>
              <a:solidFill>
                <a:srgbClr val="000000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>
          <a:xfrm rot="16200000">
            <a:off x="833398" y="5303603"/>
            <a:ext cx="12410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/>
                <a:solidFill>
                  <a:srgbClr val="000000"/>
                </a:solidFill>
                <a:effectLst/>
              </a:rPr>
              <a:t>I Fit!</a:t>
            </a:r>
            <a:endParaRPr lang="en-US" sz="4400" b="1" cap="none" spc="0" dirty="0">
              <a:ln/>
              <a:solidFill>
                <a:srgbClr val="000000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1096183" y="853271"/>
            <a:ext cx="15279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/>
                <a:solidFill>
                  <a:srgbClr val="000000"/>
                </a:solidFill>
                <a:effectLst/>
              </a:rPr>
              <a:t>I Can!</a:t>
            </a:r>
            <a:endParaRPr lang="en-US" sz="4400" b="1" cap="none" spc="0" dirty="0">
              <a:ln/>
              <a:solidFill>
                <a:srgbClr val="000000"/>
              </a:solidFill>
              <a:effectLst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594859" y="4306285"/>
            <a:ext cx="330815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0000"/>
                </a:solidFill>
              </a:rPr>
              <a:t>Performance</a:t>
            </a:r>
            <a:r>
              <a:rPr lang="en-US" sz="2800" b="1" cap="none" spc="0" dirty="0" smtClean="0">
                <a:ln/>
                <a:solidFill>
                  <a:srgbClr val="000000"/>
                </a:solidFill>
                <a:effectLst/>
              </a:rPr>
              <a:t> </a:t>
            </a:r>
            <a:r>
              <a:rPr lang="en-US" sz="2800" b="1" cap="none" spc="0" dirty="0" smtClean="0">
                <a:ln/>
                <a:solidFill>
                  <a:srgbClr val="000000"/>
                </a:solidFill>
                <a:effectLst/>
              </a:rPr>
              <a:t>Failure!</a:t>
            </a:r>
            <a:endParaRPr lang="en-US" sz="2800" b="1" cap="none" spc="0" dirty="0">
              <a:ln/>
              <a:solidFill>
                <a:srgbClr val="000000"/>
              </a:solidFill>
              <a:effectLst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28008" y="119528"/>
            <a:ext cx="1185455" cy="43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 descr="C:\Users\Suzanne\Documents\Shadowmatch\Shadowmatch logo with 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30413" y="6375224"/>
            <a:ext cx="1992053" cy="318425"/>
          </a:xfrm>
          <a:prstGeom prst="rect">
            <a:avLst/>
          </a:prstGeom>
          <a:noFill/>
        </p:spPr>
      </p:pic>
      <p:sp>
        <p:nvSpPr>
          <p:cNvPr id="22" name="Rectangle 21"/>
          <p:cNvSpPr/>
          <p:nvPr/>
        </p:nvSpPr>
        <p:spPr>
          <a:xfrm>
            <a:off x="2510646" y="2394632"/>
            <a:ext cx="752450" cy="154657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9600" dirty="0"/>
              <a:t>+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137965" y="1767184"/>
            <a:ext cx="1223733" cy="268535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17000" dirty="0" smtClean="0"/>
              <a:t>=</a:t>
            </a:r>
            <a:endParaRPr lang="en-US" sz="17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99326" y="2779485"/>
            <a:ext cx="3303683" cy="1503453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 rot="1872657">
            <a:off x="2754365" y="2067665"/>
            <a:ext cx="2709191" cy="363567"/>
          </a:xfrm>
          <a:prstGeom prst="leftArrow">
            <a:avLst/>
          </a:prstGeom>
          <a:solidFill>
            <a:srgbClr val="CC080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Arrow 23"/>
          <p:cNvSpPr/>
          <p:nvPr/>
        </p:nvSpPr>
        <p:spPr>
          <a:xfrm rot="19741207">
            <a:off x="2783368" y="4270750"/>
            <a:ext cx="2709191" cy="363567"/>
          </a:xfrm>
          <a:prstGeom prst="leftArrow">
            <a:avLst/>
          </a:prstGeom>
          <a:solidFill>
            <a:srgbClr val="CC080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56008" y="3923192"/>
            <a:ext cx="264687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dirty="0" smtClean="0"/>
              <a:t>Qualifications and </a:t>
            </a:r>
          </a:p>
          <a:p>
            <a:r>
              <a:rPr lang="en-ZA" sz="2400" dirty="0" smtClean="0"/>
              <a:t>Technical Training /</a:t>
            </a:r>
          </a:p>
          <a:p>
            <a:r>
              <a:rPr lang="en-ZA" sz="2400" dirty="0" smtClean="0"/>
              <a:t> Knowledge</a:t>
            </a:r>
            <a:endParaRPr lang="en-ZA" sz="2400" dirty="0"/>
          </a:p>
        </p:txBody>
      </p:sp>
      <p:sp>
        <p:nvSpPr>
          <p:cNvPr id="20" name="Rounded Rectangle 19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52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357188"/>
            <a:ext cx="350678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777993" y="627534"/>
            <a:ext cx="5423647" cy="70223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Fit to the environment </a:t>
            </a:r>
            <a:r>
              <a:rPr lang="mr-IN" sz="2400" dirty="0" smtClean="0">
                <a:solidFill>
                  <a:schemeClr val="tx1"/>
                </a:solidFill>
              </a:rPr>
              <a:t>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I Fit!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0438" y="2536825"/>
            <a:ext cx="2603500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642938" y="2330450"/>
            <a:ext cx="5572125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/>
              <a:t>An individual can be very </a:t>
            </a:r>
            <a:r>
              <a:rPr lang="en-US" sz="2400" dirty="0"/>
              <a:t>successful in one job but </a:t>
            </a:r>
            <a:r>
              <a:rPr lang="en-US" sz="2400" dirty="0" smtClean="0"/>
              <a:t>fail </a:t>
            </a:r>
            <a:r>
              <a:rPr lang="en-US" sz="2400" dirty="0"/>
              <a:t>dismally in </a:t>
            </a:r>
            <a:br>
              <a:rPr lang="en-US" sz="2400" dirty="0"/>
            </a:br>
            <a:r>
              <a:rPr lang="en-US" sz="2400" dirty="0"/>
              <a:t>the </a:t>
            </a:r>
            <a:r>
              <a:rPr lang="en-US" sz="2400" dirty="0" smtClean="0"/>
              <a:t>next. Why?</a:t>
            </a:r>
            <a:endParaRPr lang="en-US" sz="2400" dirty="0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642938" y="4044950"/>
            <a:ext cx="5715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Can we predict an individuals propensity towards becoming successful in a job? </a:t>
            </a:r>
          </a:p>
        </p:txBody>
      </p:sp>
    </p:spTree>
    <p:extLst>
      <p:ext uri="{BB962C8B-B14F-4D97-AF65-F5344CB8AC3E}">
        <p14:creationId xmlns:p14="http://schemas.microsoft.com/office/powerpoint/2010/main" val="1857778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357188"/>
            <a:ext cx="350678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777993" y="627534"/>
            <a:ext cx="5423647" cy="70223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Fit to the environment </a:t>
            </a:r>
            <a:r>
              <a:rPr lang="mr-IN" sz="2400" dirty="0" smtClean="0">
                <a:solidFill>
                  <a:schemeClr val="tx1"/>
                </a:solidFill>
              </a:rPr>
              <a:t>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I Fit!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1443428" y="2017627"/>
            <a:ext cx="4344987" cy="2667000"/>
          </a:xfrm>
          <a:prstGeom prst="triangle">
            <a:avLst>
              <a:gd name="adj" fmla="val 50000"/>
            </a:avLst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2400" b="1" dirty="0">
                <a:solidFill>
                  <a:srgbClr val="333333"/>
                </a:solidFill>
                <a:latin typeface="Tahoma" pitchFamily="34" charset="0"/>
              </a:rPr>
              <a:t>Successfully</a:t>
            </a:r>
          </a:p>
          <a:p>
            <a:pPr algn="ctr">
              <a:defRPr/>
            </a:pPr>
            <a:r>
              <a:rPr lang="en-US" sz="2400" b="1" dirty="0">
                <a:solidFill>
                  <a:srgbClr val="333333"/>
                </a:solidFill>
                <a:latin typeface="Tahoma" pitchFamily="34" charset="0"/>
              </a:rPr>
              <a:t>MATCHED</a:t>
            </a:r>
          </a:p>
          <a:p>
            <a:pPr algn="ctr">
              <a:defRPr/>
            </a:pPr>
            <a:endParaRPr lang="en-US" sz="2400" b="1" dirty="0">
              <a:solidFill>
                <a:srgbClr val="333333"/>
              </a:solidFill>
              <a:latin typeface="Tahoma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552023" y="1504770"/>
            <a:ext cx="19812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ahoma" pitchFamily="34" charset="0"/>
              </a:rPr>
              <a:t>PERSON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6986" y="4734758"/>
            <a:ext cx="19812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ahoma" pitchFamily="34" charset="0"/>
              </a:rPr>
              <a:t>TASK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807215" y="4734758"/>
            <a:ext cx="19812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ahoma" pitchFamily="34" charset="0"/>
              </a:rPr>
              <a:t>CONTEXT</a:t>
            </a:r>
          </a:p>
        </p:txBody>
      </p:sp>
      <p:sp>
        <p:nvSpPr>
          <p:cNvPr id="13" name="Snip and Round Single Corner Rectangle 12"/>
          <p:cNvSpPr/>
          <p:nvPr/>
        </p:nvSpPr>
        <p:spPr>
          <a:xfrm flipH="1">
            <a:off x="5454169" y="4654391"/>
            <a:ext cx="3330724" cy="2060734"/>
          </a:xfrm>
          <a:prstGeom prst="snipRoundRect">
            <a:avLst>
              <a:gd name="adj1" fmla="val 16667"/>
              <a:gd name="adj2" fmla="val 1825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>
                <a:solidFill>
                  <a:schemeClr val="tx1"/>
                </a:solidFill>
                <a:latin typeface="Arial" charset="0"/>
                <a:cs typeface="Arial" charset="0"/>
              </a:rPr>
              <a:t> If the environment doesn’t allow the habits </a:t>
            </a:r>
            <a:r>
              <a:rPr lang="en-GB" sz="16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(</a:t>
            </a:r>
            <a:r>
              <a:rPr lang="en-GB" sz="1600" dirty="0">
                <a:solidFill>
                  <a:schemeClr val="tx1"/>
                </a:solidFill>
                <a:latin typeface="Arial" charset="0"/>
                <a:cs typeface="Arial" charset="0"/>
              </a:rPr>
              <a:t>Or absence thereof) of the individual to be functional towards success, that individual has a high propensity to fail.</a:t>
            </a:r>
          </a:p>
          <a:p>
            <a:pPr algn="ctr">
              <a:defRPr/>
            </a:pPr>
            <a:r>
              <a:rPr lang="en-GB" sz="1600" i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We </a:t>
            </a:r>
            <a:r>
              <a:rPr lang="en-GB" sz="1600" i="1" dirty="0">
                <a:solidFill>
                  <a:schemeClr val="tx1"/>
                </a:solidFill>
                <a:latin typeface="Arial" charset="0"/>
                <a:cs typeface="Arial" charset="0"/>
              </a:rPr>
              <a:t>need a behavioural context match.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293784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942354" y="5392461"/>
            <a:ext cx="5348942" cy="1030941"/>
          </a:xfrm>
          <a:prstGeom prst="roundRect">
            <a:avLst/>
          </a:prstGeom>
          <a:solidFill>
            <a:srgbClr val="FFFFFF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357188"/>
            <a:ext cx="350678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777993" y="627534"/>
            <a:ext cx="5423647" cy="70223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Fit to the environment </a:t>
            </a:r>
            <a:r>
              <a:rPr lang="mr-IN" sz="2400" dirty="0" smtClean="0">
                <a:solidFill>
                  <a:schemeClr val="tx1"/>
                </a:solidFill>
              </a:rPr>
              <a:t>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I Fit!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2214563" y="2021734"/>
            <a:ext cx="4344987" cy="2667000"/>
          </a:xfrm>
          <a:prstGeom prst="triangle">
            <a:avLst>
              <a:gd name="adj" fmla="val 50000"/>
            </a:avLst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2400" b="1" dirty="0">
                <a:solidFill>
                  <a:srgbClr val="333333"/>
                </a:solidFill>
                <a:latin typeface="Tahoma" pitchFamily="34" charset="0"/>
              </a:rPr>
              <a:t>Successfully</a:t>
            </a:r>
          </a:p>
          <a:p>
            <a:pPr algn="ctr">
              <a:defRPr/>
            </a:pPr>
            <a:r>
              <a:rPr lang="en-US" sz="2400" b="1" dirty="0">
                <a:solidFill>
                  <a:srgbClr val="333333"/>
                </a:solidFill>
                <a:latin typeface="Tahoma" pitchFamily="34" charset="0"/>
              </a:rPr>
              <a:t>MATCHED</a:t>
            </a:r>
          </a:p>
          <a:p>
            <a:pPr algn="ctr">
              <a:defRPr/>
            </a:pPr>
            <a:endParaRPr lang="en-US" sz="2400" b="1" dirty="0">
              <a:solidFill>
                <a:srgbClr val="333333"/>
              </a:solidFill>
              <a:latin typeface="Tahoma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9000" y="1504770"/>
            <a:ext cx="19812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ahoma" pitchFamily="34" charset="0"/>
              </a:rPr>
              <a:t>PERSON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223963" y="4793321"/>
            <a:ext cx="19812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ahoma" pitchFamily="34" charset="0"/>
              </a:rPr>
              <a:t>TASK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5568950" y="4748498"/>
            <a:ext cx="19812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ahoma" pitchFamily="34" charset="0"/>
              </a:rPr>
              <a:t>CONTEXT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811299" y="5302815"/>
            <a:ext cx="7391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A50021"/>
                </a:solidFill>
              </a:rPr>
              <a:t>HOW</a:t>
            </a:r>
            <a:r>
              <a:rPr lang="en-US" sz="3200" b="1" dirty="0" smtClean="0">
                <a:solidFill>
                  <a:srgbClr val="A50021"/>
                </a:solidFill>
              </a:rPr>
              <a:t>?  </a:t>
            </a:r>
            <a:br>
              <a:rPr lang="en-US" sz="3200" b="1" dirty="0" smtClean="0">
                <a:solidFill>
                  <a:srgbClr val="A50021"/>
                </a:solidFill>
              </a:rPr>
            </a:br>
            <a:r>
              <a:rPr lang="en-US" sz="2800" b="1" dirty="0" smtClean="0">
                <a:solidFill>
                  <a:srgbClr val="000000"/>
                </a:solidFill>
              </a:rPr>
              <a:t>Top performer benchmark</a:t>
            </a:r>
            <a:endParaRPr lang="en-US" sz="3200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501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357188"/>
            <a:ext cx="350678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777993" y="627534"/>
            <a:ext cx="5423647" cy="70223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Fit to the environment </a:t>
            </a:r>
            <a:r>
              <a:rPr lang="mr-IN" sz="2400" dirty="0" smtClean="0">
                <a:solidFill>
                  <a:schemeClr val="tx1"/>
                </a:solidFill>
              </a:rPr>
              <a:t>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I Fit!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57200" y="1495868"/>
            <a:ext cx="8382000" cy="513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defRPr/>
            </a:pPr>
            <a:r>
              <a:rPr lang="en-US" sz="2800" b="1" dirty="0">
                <a:latin typeface="Tahoma" pitchFamily="34" charset="0"/>
              </a:rPr>
              <a:t>An internet based tool that measures habits.</a:t>
            </a:r>
          </a:p>
          <a:p>
            <a:pPr marL="342900" indent="-342900" algn="ctr">
              <a:spcBef>
                <a:spcPct val="50000"/>
              </a:spcBef>
              <a:defRPr/>
            </a:pPr>
            <a:r>
              <a:rPr lang="en-US" sz="2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</a:rPr>
              <a:t>What is a habit?</a:t>
            </a:r>
          </a:p>
          <a:p>
            <a:pPr marL="342900" indent="-342900" algn="ctr">
              <a:spcBef>
                <a:spcPct val="50000"/>
              </a:spcBef>
              <a:defRPr/>
            </a:pPr>
            <a:r>
              <a:rPr lang="en-US" sz="2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</a:rPr>
              <a:t>It is a </a:t>
            </a:r>
            <a:r>
              <a:rPr lang="en-US" sz="24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</a:rPr>
              <a:t>behaviour</a:t>
            </a:r>
            <a:r>
              <a:rPr lang="en-US" sz="2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</a:rPr>
              <a:t> that repeats with </a:t>
            </a:r>
            <a:br>
              <a:rPr lang="en-US" sz="2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</a:rPr>
            </a:br>
            <a:r>
              <a:rPr lang="en-US" sz="2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</a:rPr>
              <a:t>minimal or no conscious </a:t>
            </a:r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</a:rPr>
              <a:t>planning.</a:t>
            </a:r>
            <a:endParaRPr lang="en-US" sz="2400" i="1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</a:endParaRPr>
          </a:p>
          <a:p>
            <a:pPr marL="457200" indent="-457200" algn="ctr">
              <a:spcBef>
                <a:spcPct val="50000"/>
              </a:spcBef>
              <a:buAutoNum type="arabicPeriod"/>
              <a:defRPr/>
            </a:pPr>
            <a:r>
              <a:rPr lang="en-US" sz="2400" dirty="0" err="1" smtClean="0">
                <a:latin typeface="Tahoma" pitchFamily="34" charset="0"/>
              </a:rPr>
              <a:t>Shadowmatch</a:t>
            </a:r>
            <a:r>
              <a:rPr lang="en-US" sz="2400" dirty="0" smtClean="0">
                <a:latin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</a:rPr>
              <a:t>is a worksheet that looks for the existence of a </a:t>
            </a:r>
            <a:r>
              <a:rPr lang="en-US" sz="2400" dirty="0" smtClean="0">
                <a:latin typeface="Tahoma" pitchFamily="34" charset="0"/>
              </a:rPr>
              <a:t>habit (</a:t>
            </a:r>
            <a:r>
              <a:rPr lang="en-US" sz="2400" dirty="0" err="1" smtClean="0">
                <a:latin typeface="Tahoma" pitchFamily="34" charset="0"/>
              </a:rPr>
              <a:t>behavioural</a:t>
            </a:r>
            <a:r>
              <a:rPr lang="en-US" sz="2400" dirty="0" smtClean="0">
                <a:latin typeface="Tahoma" pitchFamily="34" charset="0"/>
              </a:rPr>
              <a:t> patterns) </a:t>
            </a:r>
            <a:r>
              <a:rPr lang="en-US" sz="2400" dirty="0">
                <a:latin typeface="Tahoma" pitchFamily="34" charset="0"/>
              </a:rPr>
              <a:t>through the completion of </a:t>
            </a:r>
            <a:r>
              <a:rPr lang="en-US" sz="2400" dirty="0" smtClean="0">
                <a:latin typeface="Tahoma" pitchFamily="34" charset="0"/>
              </a:rPr>
              <a:t>tasks.</a:t>
            </a:r>
          </a:p>
          <a:p>
            <a:pPr marL="457200" indent="-457200">
              <a:spcBef>
                <a:spcPct val="50000"/>
              </a:spcBef>
              <a:buAutoNum type="arabicPeriod"/>
              <a:defRPr/>
            </a:pPr>
            <a:r>
              <a:rPr lang="en-US" sz="2400" dirty="0" err="1" smtClean="0">
                <a:latin typeface="Tahoma" pitchFamily="34" charset="0"/>
              </a:rPr>
              <a:t>Shadowmatch</a:t>
            </a:r>
            <a:r>
              <a:rPr lang="en-US" sz="2400" dirty="0" smtClean="0">
                <a:latin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</a:rPr>
              <a:t>fits into the category of simulations, </a:t>
            </a:r>
            <a:br>
              <a:rPr lang="en-US" sz="2400" dirty="0">
                <a:latin typeface="Tahoma" pitchFamily="34" charset="0"/>
              </a:rPr>
            </a:br>
            <a:r>
              <a:rPr lang="en-US" sz="2400" dirty="0">
                <a:latin typeface="Tahoma" pitchFamily="34" charset="0"/>
              </a:rPr>
              <a:t>in-basket exercises, worksheets and so on</a:t>
            </a:r>
            <a:r>
              <a:rPr lang="en-US" sz="2400" dirty="0" smtClean="0">
                <a:latin typeface="Tahoma" pitchFamily="34" charset="0"/>
              </a:rPr>
              <a:t>.</a:t>
            </a:r>
          </a:p>
          <a:p>
            <a:pPr marL="457200" indent="-457200">
              <a:spcBef>
                <a:spcPct val="50000"/>
              </a:spcBef>
              <a:buAutoNum type="arabicPeriod"/>
              <a:defRPr/>
            </a:pPr>
            <a:r>
              <a:rPr lang="en-US" sz="2400" dirty="0" smtClean="0">
                <a:latin typeface="Tahoma" pitchFamily="34" charset="0"/>
              </a:rPr>
              <a:t>No right/wrong, good/bad, competent/incompetent. We merely measure </a:t>
            </a:r>
            <a:r>
              <a:rPr lang="en-US" sz="2400" dirty="0" err="1" smtClean="0">
                <a:latin typeface="Tahoma" pitchFamily="34" charset="0"/>
              </a:rPr>
              <a:t>behaviour</a:t>
            </a:r>
            <a:r>
              <a:rPr lang="en-US" sz="2400" dirty="0" smtClean="0">
                <a:latin typeface="Tahoma" pitchFamily="34" charset="0"/>
              </a:rPr>
              <a:t> patterns.</a:t>
            </a:r>
            <a:endParaRPr lang="en-US" sz="24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128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42875" y="142875"/>
            <a:ext cx="8786813" cy="6572250"/>
          </a:xfrm>
          <a:prstGeom prst="roundRect">
            <a:avLst>
              <a:gd name="adj" fmla="val 2844"/>
            </a:avLst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295275" y="2857500"/>
            <a:ext cx="2062163" cy="21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342900" indent="-342900" eaLnBrk="1" hangingPunct="1">
              <a:buFontTx/>
              <a:buAutoNum type="arabicPeriod"/>
            </a:pPr>
            <a:r>
              <a:rPr lang="en-ZA" sz="1100" b="1" dirty="0"/>
              <a:t>Optimal Placements</a:t>
            </a:r>
          </a:p>
          <a:p>
            <a:pPr marL="342900" indent="-342900" eaLnBrk="1" hangingPunct="1"/>
            <a:r>
              <a:rPr lang="en-ZA" sz="1100" b="1" i="1" dirty="0"/>
              <a:t>Place people to thrive and reach</a:t>
            </a:r>
          </a:p>
          <a:p>
            <a:pPr marL="342900" indent="-342900" eaLnBrk="1" hangingPunct="1"/>
            <a:r>
              <a:rPr lang="en-ZA" sz="1100" b="1" i="1" dirty="0"/>
              <a:t>their goals.</a:t>
            </a:r>
          </a:p>
          <a:p>
            <a:pPr marL="342900" indent="-342900" eaLnBrk="1" hangingPunct="1"/>
            <a:endParaRPr lang="en-ZA" sz="1100" b="1" i="1" dirty="0"/>
          </a:p>
          <a:p>
            <a:pPr marL="342900" indent="-342900" eaLnBrk="1" hangingPunct="1"/>
            <a:r>
              <a:rPr lang="en-ZA" sz="1100" b="1" i="1" dirty="0"/>
              <a:t> </a:t>
            </a:r>
            <a:endParaRPr lang="en-ZA" sz="1100" i="1" dirty="0"/>
          </a:p>
          <a:p>
            <a:pPr marL="342900" indent="-342900" eaLnBrk="1" hangingPunct="1"/>
            <a:r>
              <a:rPr lang="en-ZA" sz="1000" dirty="0"/>
              <a:t>	Benchmark Based</a:t>
            </a:r>
          </a:p>
          <a:p>
            <a:pPr marL="342900" indent="-342900" eaLnBrk="1" hangingPunct="1"/>
            <a:r>
              <a:rPr lang="en-ZA" sz="1000" dirty="0"/>
              <a:t>	Behavioural</a:t>
            </a:r>
          </a:p>
          <a:p>
            <a:pPr marL="342900" indent="-342900" eaLnBrk="1" hangingPunct="1"/>
            <a:r>
              <a:rPr lang="en-ZA" sz="1000" dirty="0"/>
              <a:t>	New Recruits</a:t>
            </a:r>
          </a:p>
          <a:p>
            <a:pPr marL="342900" indent="-342900" eaLnBrk="1" hangingPunct="1"/>
            <a:r>
              <a:rPr lang="en-ZA" sz="1000" dirty="0"/>
              <a:t>	Current Employees</a:t>
            </a:r>
          </a:p>
          <a:p>
            <a:pPr marL="342900" indent="-342900" eaLnBrk="1" hangingPunct="1"/>
            <a:r>
              <a:rPr lang="en-ZA" sz="1000" dirty="0"/>
              <a:t>	Succession</a:t>
            </a:r>
          </a:p>
          <a:p>
            <a:pPr marL="342900" indent="-342900" eaLnBrk="1" hangingPunct="1"/>
            <a:r>
              <a:rPr lang="en-ZA" sz="1000" dirty="0"/>
              <a:t>	Restructuring</a:t>
            </a:r>
          </a:p>
          <a:p>
            <a:pPr marL="342900" indent="-342900" eaLnBrk="1" hangingPunct="1"/>
            <a:r>
              <a:rPr lang="en-ZA" sz="1000" dirty="0"/>
              <a:t>	Leaders to Teams</a:t>
            </a:r>
          </a:p>
          <a:p>
            <a:pPr marL="342900" indent="-342900" eaLnBrk="1" hangingPunct="1"/>
            <a:r>
              <a:rPr lang="en-ZA" sz="1000" dirty="0"/>
              <a:t>	Mergers &amp; Acquisitions </a:t>
            </a: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471488" y="5484813"/>
            <a:ext cx="1500187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ZA" sz="1000" b="1"/>
              <a:t>Functions &amp; Reports:</a:t>
            </a:r>
          </a:p>
          <a:p>
            <a:pPr eaLnBrk="1" hangingPunct="1"/>
            <a:r>
              <a:rPr lang="en-ZA" sz="1000"/>
              <a:t>   Benchmarks</a:t>
            </a:r>
          </a:p>
          <a:p>
            <a:pPr eaLnBrk="1" hangingPunct="1"/>
            <a:r>
              <a:rPr lang="en-ZA" sz="1000"/>
              <a:t>   Interview Packs</a:t>
            </a:r>
          </a:p>
          <a:p>
            <a:pPr eaLnBrk="1" hangingPunct="1"/>
            <a:r>
              <a:rPr lang="en-ZA" sz="1000"/>
              <a:t>   Recruitment Spec</a:t>
            </a:r>
            <a:br>
              <a:rPr lang="en-ZA" sz="1000"/>
            </a:br>
            <a:r>
              <a:rPr lang="en-ZA" sz="1000"/>
              <a:t>   Matching Report</a:t>
            </a:r>
            <a:br>
              <a:rPr lang="en-ZA" sz="1000"/>
            </a:br>
            <a:r>
              <a:rPr lang="en-ZA" sz="1000"/>
              <a:t>   Mutimatching</a:t>
            </a:r>
          </a:p>
        </p:txBody>
      </p:sp>
      <p:sp>
        <p:nvSpPr>
          <p:cNvPr id="2056" name="TextBox 9"/>
          <p:cNvSpPr txBox="1">
            <a:spLocks noChangeArrowheads="1"/>
          </p:cNvSpPr>
          <p:nvPr/>
        </p:nvSpPr>
        <p:spPr bwMode="auto">
          <a:xfrm>
            <a:off x="2686050" y="2857500"/>
            <a:ext cx="2163763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2286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Tx/>
              <a:buAutoNum type="arabicPeriod" startAt="2"/>
            </a:pPr>
            <a:r>
              <a:rPr lang="en-ZA" sz="1100" b="1">
                <a:latin typeface="Calibri" charset="0"/>
                <a:cs typeface="Arial" charset="0"/>
              </a:rPr>
              <a:t>Employee Support</a:t>
            </a:r>
          </a:p>
          <a:p>
            <a:pPr eaLnBrk="1" hangingPunct="1"/>
            <a:r>
              <a:rPr lang="en-ZA" sz="1100" b="1" i="1">
                <a:latin typeface="Calibri" charset="0"/>
                <a:cs typeface="Arial" charset="0"/>
              </a:rPr>
              <a:t>Employee Development Programs</a:t>
            </a:r>
          </a:p>
          <a:p>
            <a:pPr eaLnBrk="1" hangingPunct="1"/>
            <a:r>
              <a:rPr lang="en-ZA" sz="1100" b="1" i="1">
                <a:latin typeface="Calibri" charset="0"/>
                <a:cs typeface="Arial" charset="0"/>
              </a:rPr>
              <a:t>for optimal workplace success.</a:t>
            </a:r>
          </a:p>
          <a:p>
            <a:pPr eaLnBrk="1" hangingPunct="1"/>
            <a:endParaRPr lang="en-ZA" sz="1100" b="1" i="1">
              <a:latin typeface="Calibri" charset="0"/>
              <a:cs typeface="Arial" charset="0"/>
            </a:endParaRPr>
          </a:p>
          <a:p>
            <a:pPr eaLnBrk="1" hangingPunct="1"/>
            <a:endParaRPr lang="en-ZA" sz="1100" b="1" i="1">
              <a:latin typeface="Calibri" charset="0"/>
              <a:cs typeface="Arial" charset="0"/>
            </a:endParaRPr>
          </a:p>
          <a:p>
            <a:pPr eaLnBrk="1" hangingPunct="1"/>
            <a:r>
              <a:rPr lang="en-ZA" sz="1000" b="1">
                <a:latin typeface="Calibri" charset="0"/>
                <a:cs typeface="Arial" charset="0"/>
              </a:rPr>
              <a:t>      </a:t>
            </a:r>
            <a:r>
              <a:rPr lang="en-ZA" sz="1000">
                <a:latin typeface="Calibri" charset="0"/>
                <a:cs typeface="Arial" charset="0"/>
              </a:rPr>
              <a:t>Personal Development Programs</a:t>
            </a:r>
          </a:p>
          <a:p>
            <a:pPr eaLnBrk="1" hangingPunct="1"/>
            <a:r>
              <a:rPr lang="en-ZA" sz="1000">
                <a:latin typeface="Calibri" charset="0"/>
                <a:cs typeface="Arial" charset="0"/>
              </a:rPr>
              <a:t>      Personal Full Report</a:t>
            </a:r>
          </a:p>
          <a:p>
            <a:pPr eaLnBrk="1" hangingPunct="1"/>
            <a:r>
              <a:rPr lang="en-ZA" sz="1000">
                <a:latin typeface="Calibri" charset="0"/>
                <a:cs typeface="Arial" charset="0"/>
              </a:rPr>
              <a:t>      Performance Counselling</a:t>
            </a:r>
          </a:p>
          <a:p>
            <a:pPr eaLnBrk="1" hangingPunct="1"/>
            <a:r>
              <a:rPr lang="en-ZA" sz="1000">
                <a:latin typeface="Calibri" charset="0"/>
                <a:cs typeface="Arial" charset="0"/>
              </a:rPr>
              <a:t>      Team Role Clarification</a:t>
            </a:r>
          </a:p>
          <a:p>
            <a:pPr eaLnBrk="1" hangingPunct="1"/>
            <a:r>
              <a:rPr lang="en-ZA" sz="1000">
                <a:latin typeface="Calibri" charset="0"/>
                <a:cs typeface="Arial" charset="0"/>
              </a:rPr>
              <a:t>      Structured Coaching</a:t>
            </a:r>
          </a:p>
        </p:txBody>
      </p:sp>
      <p:sp>
        <p:nvSpPr>
          <p:cNvPr id="14341" name="TextBox 10"/>
          <p:cNvSpPr txBox="1">
            <a:spLocks noChangeArrowheads="1"/>
          </p:cNvSpPr>
          <p:nvPr/>
        </p:nvSpPr>
        <p:spPr bwMode="auto">
          <a:xfrm>
            <a:off x="2971800" y="5484813"/>
            <a:ext cx="1409700" cy="93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ZA" sz="1100" b="1"/>
              <a:t>Functions &amp; Reports:</a:t>
            </a:r>
            <a:br>
              <a:rPr lang="en-ZA" sz="1100" b="1"/>
            </a:br>
            <a:r>
              <a:rPr lang="en-ZA" sz="1000"/>
              <a:t>   PDP’s</a:t>
            </a:r>
          </a:p>
          <a:p>
            <a:pPr eaLnBrk="1" hangingPunct="1"/>
            <a:r>
              <a:rPr lang="en-ZA" sz="1000"/>
              <a:t>   Full Reports</a:t>
            </a:r>
          </a:p>
          <a:p>
            <a:pPr eaLnBrk="1" hangingPunct="1"/>
            <a:r>
              <a:rPr lang="en-ZA" sz="1000"/>
              <a:t>   Team Report</a:t>
            </a:r>
          </a:p>
          <a:p>
            <a:pPr eaLnBrk="1" hangingPunct="1"/>
            <a:r>
              <a:rPr lang="en-ZA" sz="1000"/>
              <a:t>   Team Analysis	</a:t>
            </a:r>
          </a:p>
        </p:txBody>
      </p:sp>
      <p:sp>
        <p:nvSpPr>
          <p:cNvPr id="14342" name="TextBox 13"/>
          <p:cNvSpPr txBox="1">
            <a:spLocks noChangeArrowheads="1"/>
          </p:cNvSpPr>
          <p:nvPr/>
        </p:nvSpPr>
        <p:spPr bwMode="auto">
          <a:xfrm>
            <a:off x="7072313" y="2857500"/>
            <a:ext cx="171450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ZA" sz="1100" b="1"/>
              <a:t>4. Personal Fulfilment</a:t>
            </a:r>
          </a:p>
          <a:p>
            <a:pPr eaLnBrk="1" hangingPunct="1"/>
            <a:r>
              <a:rPr lang="en-ZA" sz="1100" b="1" i="1"/>
              <a:t>Personal fulfilment and </a:t>
            </a:r>
          </a:p>
          <a:p>
            <a:pPr eaLnBrk="1" hangingPunct="1"/>
            <a:r>
              <a:rPr lang="en-ZA" sz="1100" b="1" i="1"/>
              <a:t>growth.</a:t>
            </a:r>
          </a:p>
          <a:p>
            <a:pPr eaLnBrk="1" hangingPunct="1"/>
            <a:endParaRPr lang="en-ZA" sz="1100" b="1" i="1"/>
          </a:p>
          <a:p>
            <a:pPr eaLnBrk="1" hangingPunct="1"/>
            <a:endParaRPr lang="en-ZA" sz="1100" b="1" i="1"/>
          </a:p>
          <a:p>
            <a:pPr eaLnBrk="1" hangingPunct="1"/>
            <a:r>
              <a:rPr lang="en-ZA" sz="1000"/>
              <a:t>     Personal Reports</a:t>
            </a:r>
          </a:p>
          <a:p>
            <a:pPr eaLnBrk="1" hangingPunct="1"/>
            <a:r>
              <a:rPr lang="en-ZA" sz="1000"/>
              <a:t>     Career Counselling</a:t>
            </a:r>
            <a:br>
              <a:rPr lang="en-ZA" sz="1000"/>
            </a:br>
            <a:r>
              <a:rPr lang="en-ZA" sz="1000"/>
              <a:t>     Relationship Success</a:t>
            </a:r>
          </a:p>
          <a:p>
            <a:pPr eaLnBrk="1" hangingPunct="1"/>
            <a:r>
              <a:rPr lang="en-ZA" sz="1000"/>
              <a:t>     Triumph over Trauma </a:t>
            </a:r>
            <a:br>
              <a:rPr lang="en-ZA" sz="1000"/>
            </a:br>
            <a:r>
              <a:rPr lang="en-ZA" sz="1000"/>
              <a:t>     Stress Management</a:t>
            </a:r>
          </a:p>
        </p:txBody>
      </p:sp>
      <p:sp>
        <p:nvSpPr>
          <p:cNvPr id="2061" name="TextBox 14"/>
          <p:cNvSpPr txBox="1">
            <a:spLocks noChangeArrowheads="1"/>
          </p:cNvSpPr>
          <p:nvPr/>
        </p:nvSpPr>
        <p:spPr bwMode="auto">
          <a:xfrm>
            <a:off x="7305675" y="5413375"/>
            <a:ext cx="1409700" cy="1069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ZA" sz="1100" b="1" dirty="0">
                <a:latin typeface="Calibri" pitchFamily="34" charset="0"/>
                <a:ea typeface="+mn-ea"/>
                <a:cs typeface="Arial" charset="0"/>
              </a:rPr>
              <a:t>Functions &amp; Reports:</a:t>
            </a:r>
            <a:br>
              <a:rPr lang="en-ZA" sz="1100" b="1" dirty="0">
                <a:latin typeface="Calibri" pitchFamily="34" charset="0"/>
                <a:ea typeface="+mn-ea"/>
                <a:cs typeface="Arial" charset="0"/>
              </a:rPr>
            </a:br>
            <a:r>
              <a:rPr lang="en-ZA" sz="1050" dirty="0">
                <a:latin typeface="Calibri" pitchFamily="34" charset="0"/>
                <a:ea typeface="+mn-ea"/>
                <a:cs typeface="Arial" charset="0"/>
              </a:rPr>
              <a:t>   Full Reports</a:t>
            </a:r>
          </a:p>
          <a:p>
            <a:pPr eaLnBrk="1" hangingPunct="1">
              <a:defRPr/>
            </a:pPr>
            <a:r>
              <a:rPr lang="en-ZA" sz="1050" dirty="0">
                <a:latin typeface="Calibri" pitchFamily="34" charset="0"/>
                <a:ea typeface="+mn-ea"/>
                <a:cs typeface="Arial" charset="0"/>
              </a:rPr>
              <a:t>   Intro Report</a:t>
            </a:r>
          </a:p>
          <a:p>
            <a:pPr eaLnBrk="1" hangingPunct="1">
              <a:defRPr/>
            </a:pPr>
            <a:r>
              <a:rPr lang="en-ZA" sz="1050" dirty="0">
                <a:latin typeface="Calibri" pitchFamily="34" charset="0"/>
                <a:ea typeface="+mn-ea"/>
                <a:cs typeface="Arial" charset="0"/>
              </a:rPr>
              <a:t>   Short Report</a:t>
            </a:r>
          </a:p>
          <a:p>
            <a:pPr eaLnBrk="1" hangingPunct="1">
              <a:defRPr/>
            </a:pPr>
            <a:r>
              <a:rPr lang="en-ZA" sz="1050" dirty="0">
                <a:latin typeface="Calibri" pitchFamily="34" charset="0"/>
                <a:ea typeface="+mn-ea"/>
                <a:cs typeface="Arial" charset="0"/>
              </a:rPr>
              <a:t>   Team Report</a:t>
            </a:r>
          </a:p>
          <a:p>
            <a:pPr eaLnBrk="1" hangingPunct="1">
              <a:defRPr/>
            </a:pPr>
            <a:r>
              <a:rPr lang="en-ZA" sz="1050" dirty="0">
                <a:latin typeface="Calibri" pitchFamily="34" charset="0"/>
                <a:ea typeface="+mn-ea"/>
                <a:cs typeface="Arial" charset="0"/>
              </a:rPr>
              <a:t>   Relationship Reports</a:t>
            </a:r>
          </a:p>
        </p:txBody>
      </p:sp>
      <p:pic>
        <p:nvPicPr>
          <p:cNvPr id="1434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357188"/>
            <a:ext cx="350678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extBox 13"/>
          <p:cNvSpPr txBox="1">
            <a:spLocks noChangeArrowheads="1"/>
          </p:cNvSpPr>
          <p:nvPr/>
        </p:nvSpPr>
        <p:spPr bwMode="auto">
          <a:xfrm>
            <a:off x="4900613" y="2857500"/>
            <a:ext cx="20732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ZA" sz="1100" b="1"/>
              <a:t>3. Winning Teams</a:t>
            </a:r>
            <a:br>
              <a:rPr lang="en-ZA" sz="1100" b="1"/>
            </a:br>
            <a:r>
              <a:rPr lang="en-ZA" sz="1100" b="1" i="1"/>
              <a:t>Build and develop winning</a:t>
            </a:r>
          </a:p>
          <a:p>
            <a:pPr eaLnBrk="1" hangingPunct="1"/>
            <a:r>
              <a:rPr lang="en-ZA" sz="1100" b="1" i="1"/>
              <a:t>teams.</a:t>
            </a:r>
          </a:p>
          <a:p>
            <a:pPr eaLnBrk="1" hangingPunct="1"/>
            <a:endParaRPr lang="en-ZA" sz="1100" b="1" i="1"/>
          </a:p>
          <a:p>
            <a:pPr eaLnBrk="1" hangingPunct="1"/>
            <a:endParaRPr lang="en-ZA" sz="1100" b="1" i="1"/>
          </a:p>
          <a:p>
            <a:pPr eaLnBrk="1" hangingPunct="1"/>
            <a:r>
              <a:rPr lang="en-ZA" sz="1000"/>
              <a:t>    Team Behaviour Analysis</a:t>
            </a:r>
          </a:p>
          <a:p>
            <a:pPr eaLnBrk="1" hangingPunct="1"/>
            <a:r>
              <a:rPr lang="en-ZA" sz="1000"/>
              <a:t>    Team Role &amp; Group Analysis</a:t>
            </a:r>
          </a:p>
          <a:p>
            <a:pPr eaLnBrk="1" hangingPunct="1"/>
            <a:r>
              <a:rPr lang="en-ZA" sz="1000"/>
              <a:t>    Team Reports</a:t>
            </a:r>
            <a:br>
              <a:rPr lang="en-ZA" sz="1000"/>
            </a:br>
            <a:r>
              <a:rPr lang="en-ZA" sz="1000"/>
              <a:t>    Team Building Activities	</a:t>
            </a:r>
          </a:p>
        </p:txBody>
      </p:sp>
      <p:sp>
        <p:nvSpPr>
          <p:cNvPr id="20" name="TextBox 14"/>
          <p:cNvSpPr txBox="1">
            <a:spLocks noChangeArrowheads="1"/>
          </p:cNvSpPr>
          <p:nvPr/>
        </p:nvSpPr>
        <p:spPr bwMode="auto">
          <a:xfrm>
            <a:off x="5043488" y="5413375"/>
            <a:ext cx="1603375" cy="1069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ZA" sz="1100" b="1" dirty="0">
                <a:latin typeface="Calibri" pitchFamily="34" charset="0"/>
                <a:ea typeface="+mn-ea"/>
                <a:cs typeface="Arial" charset="0"/>
              </a:rPr>
              <a:t>Functions &amp; Reports:</a:t>
            </a:r>
            <a:br>
              <a:rPr lang="en-ZA" sz="1100" b="1" dirty="0">
                <a:latin typeface="Calibri" pitchFamily="34" charset="0"/>
                <a:ea typeface="+mn-ea"/>
                <a:cs typeface="Arial" charset="0"/>
              </a:rPr>
            </a:br>
            <a:r>
              <a:rPr lang="en-ZA" sz="1050" dirty="0">
                <a:latin typeface="Calibri" pitchFamily="34" charset="0"/>
                <a:ea typeface="+mn-ea"/>
                <a:cs typeface="Arial" charset="0"/>
              </a:rPr>
              <a:t>   Team Analysis </a:t>
            </a:r>
          </a:p>
          <a:p>
            <a:pPr eaLnBrk="1" hangingPunct="1">
              <a:defRPr/>
            </a:pPr>
            <a:r>
              <a:rPr lang="en-ZA" sz="1050" dirty="0">
                <a:latin typeface="Calibri" pitchFamily="34" charset="0"/>
                <a:ea typeface="+mn-ea"/>
                <a:cs typeface="Arial" charset="0"/>
              </a:rPr>
              <a:t>   Team </a:t>
            </a:r>
            <a:r>
              <a:rPr lang="en-ZA" sz="1050" dirty="0" err="1">
                <a:latin typeface="Calibri" pitchFamily="34" charset="0"/>
                <a:ea typeface="+mn-ea"/>
                <a:cs typeface="Arial" charset="0"/>
              </a:rPr>
              <a:t>Behavior</a:t>
            </a:r>
            <a:r>
              <a:rPr lang="en-ZA" sz="1050" dirty="0">
                <a:latin typeface="Calibri" pitchFamily="34" charset="0"/>
                <a:ea typeface="+mn-ea"/>
                <a:cs typeface="Arial" charset="0"/>
              </a:rPr>
              <a:t> Graphs</a:t>
            </a:r>
          </a:p>
          <a:p>
            <a:pPr eaLnBrk="1" hangingPunct="1">
              <a:defRPr/>
            </a:pPr>
            <a:r>
              <a:rPr lang="en-ZA" sz="1050" dirty="0">
                <a:latin typeface="Calibri" pitchFamily="34" charset="0"/>
                <a:ea typeface="+mn-ea"/>
                <a:cs typeface="Arial" charset="0"/>
              </a:rPr>
              <a:t>   Team Role Groupings</a:t>
            </a:r>
          </a:p>
          <a:p>
            <a:pPr eaLnBrk="1" hangingPunct="1">
              <a:defRPr/>
            </a:pPr>
            <a:r>
              <a:rPr lang="en-ZA" sz="1050" dirty="0">
                <a:latin typeface="Calibri" pitchFamily="34" charset="0"/>
                <a:ea typeface="+mn-ea"/>
                <a:cs typeface="Arial" charset="0"/>
              </a:rPr>
              <a:t>   Team Reports</a:t>
            </a:r>
          </a:p>
          <a:p>
            <a:pPr eaLnBrk="1" hangingPunct="1">
              <a:defRPr/>
            </a:pPr>
            <a:r>
              <a:rPr lang="en-ZA" sz="1050" dirty="0">
                <a:latin typeface="Calibri" pitchFamily="34" charset="0"/>
                <a:ea typeface="+mn-ea"/>
                <a:cs typeface="Arial" charset="0"/>
              </a:rPr>
              <a:t>   Team Building Programs</a:t>
            </a:r>
          </a:p>
        </p:txBody>
      </p:sp>
      <p:pic>
        <p:nvPicPr>
          <p:cNvPr id="14347" name="Picture 21" descr="http://images.clipartof.com/thumbnails/18555-Clipart-Illustration-Of-An-Orange-Man-Walking-Upwards-On-Steps-That-Are-Held-By-Blue-Men-Below-Symbolizing-Support-Trust-And-Achievemen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3"/>
          <a:stretch>
            <a:fillRect/>
          </a:stretch>
        </p:blipFill>
        <p:spPr bwMode="auto">
          <a:xfrm>
            <a:off x="3000375" y="1357313"/>
            <a:ext cx="1428750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8" name="AutoShape 23" descr="data:image/jpeg;base64,/9j/4AAQSkZJRgABAQAAAQABAAD/2wCEAAkGBxQREhUUExQUFRUVGRwbGBgYGBcVFxkaHBgZHBkVIBscHSggHR0lHBcXITEiJikrLi4uHR8zODMsNygtLisBCgoKDg0OGxAQGy8mICY0LCw0LywwLCw0MiwuLCwsNCwsLCwsLCwsLCwsLCwsLCwsLywsLCwsLCwsLCwsLCwsLP/AABEIALkBEQMBEQACEQEDEQH/xAAbAAEAAgMBAQAAAAAAAAAAAAAABQYDBAcCAf/EAD0QAAIBAgQEBAQEBAUDBQAAAAECEQADBBIhMQUGQVEiYXGBEzKRoQdCwdEUUrHwI2JyouFDgpIVFjNz0v/EABsBAQADAQEBAQAAAAAAAAAAAAADBAUCAQYH/8QANREAAgIBAwIDBwQCAgIDAQAAAAECAxEEEiExQQUTUSJhcYGRsfAUocHRMuEj8UJSJDNDBv/aAAwDAQACEQMRAD8A7jQCgFAKAUAoBQCgFAKAUAoBQCgFAKAUAoBQCgFAKAUAoBQCgFAKAUAoBQCgFAKAUAoBQCgFAKAUAoBQCgFAKAUAoBQCgFAKAUAoBQCgFAKAUAoBQCgFAKAUAoBQCgFAKAUAoBQCgFAKAUAoBQCgFAKAUAoBQCgFAKAUAoBQCgFAKAUAoBQCgFAKAUBjvX1QSxA/X965lOMerB8sYhX+Ugxv3HtXkZxl/iwZa7AoBQCgFAKAxXMQimGZQfMgVHK2EHiUkvizqMJS6JmQGpDk+0AoBQCgFAKAUAoBQCgFAKAUAoBQCgFAKAUAoBQCgFAKAUBVuOY828RqNlGX06n6z9KydXc67ufTg4bwzxwviRu4lIGpnN/pgzPvH2rmjUOy+OPf9AnllsrYOxQCgFAKA8uYBjeK8fTg9XUquH4qoBnUncnea+Yr1qSeVy+psz0rzx0RLcu4jOrx8qtA8tJI/vvWr4Xa51y9E+Pp0KWtr2yXq0S1aZSFAKAUBgxF/KQBuftVTUany2oR6v8AYkhDdyzGuJIIBgg9RUUdW4zUZtNPujp15WUbdaBCKAUAoBQCgFAKAUAoBQCgMGMxS2lzOYGw6kk7ADqa6jFyeEczmorLNROMrmUOly3mMKWCwT0EgmD61I6XjKaZEr1nDTXxJKoScUAoCN4rxP4WiwW3M7Afuaq6jUeXwup43ghb3Mdz8uT/AMT/APqqEvELO2Pp/s53EPxLidy9AupbuAdIZGHeHUyPuPKoJayU/wD7Emct56ls5awmHW3nsLGb5ixLOD/KSST7bVraVVOG6tfnodxx2JirR0KAUAoCOxXFQh2Ed539orPu18a3gtV6ZyRG4jmFx8qKfUmqM/F5r/GK/ctQ0EH/AJNkNZNm/d/xUa0WO9t4QnzBBie4P71Urs099v8Ayx257p8Z9/oXZK2mv/je7Hqufk+/zLthMKtpQiCFHT9Z6mvpaqo1RUYLCMGyyVkt0nyZqkOBQCgPJcdxXLnFdWe4ZEcXYyGtlWMQVBGbyIE67msLxODsmp0tN9Gk1n5FvT4Salx7zXwCXbjDMjIoMksMu3QA61U0Wm1Ntqc4uMU8vPHTsskls64R4eX7iw19UZ4oBQCgFAaXFeJJh0zPJkwqj5mY/lH0J9qjttjXHLJ9PRO6e2Px+CI3/wBxlCvx7Xw0bZg4cCdiwgQPrHprUC1WGtyxn5/UtfoNyflSy12xj6dck/VszhQCgFAKAqf4gXrlpLV5RK22ObssgBXPloRP+armj2uTi+5S1u5RUo9im3eZLmJi0vjZzCqNyT/cz0q8q4Q9oz3ZZZ7J1y2CAATJA1PfzrFN1HqgFAVS5wq/dulXEIWJNyV1WdIEzMQNRp5wJy5aWydj3dM5ycYeSO481trot2kVUtnUqACzDTU7kDt1M+VVdXZXu2QiuDx4MWGwxuMEUan6ep8qr11uySjE8RkwWPuYa4VjKwMOrbeR0+oNSVXT082vqgnhk/gOPl3VGCnOY8MyNCeu+1aNOt3TUWlz6HakT1aJ0KA1uI5/ht8MS2mnlImPOJiodQput7OpJVt3rd0IbC4Kc12+CqKNFOnqxHboB/xWXRpVzbqFhLs/v/ResufFdL5fcg1hnZwMoPyqNgP1PesaycZzcoxwvQ0eYxUW8v1M38MSjOFlU3j+vt1rqNE5QlYlwuv57u5x5iUlBvlknwvjhC5SoYDZi2XTtsa0dJ4nKMNklnHfOP4Kl+iTluTx7sEzw/Hi7mEQViYMjXbWB51rabVK9PHb5lG6h1495uVaICPx+I3E6DesfxDVYzWu3Us019yPxjMihmXQkACfESekVl6im6qtWTSw/fz9CxW4yeEat7Ahum/SqE9PGXOCVTaJfhV8gBHMnoT/AEr6DwvVywqbXl9n/H9FO+tZ3RJOtsqigFAKAUBUPxIwt02bd20Gb4TEsFEnKR80DeCB7EnpVPWVynFNdjW8IvrrslGzujnGF4jexjCzam4zaQNQP8xPQDqTWcqpz9k+hlZp6FvfGDuVi3lVVmYAE94G9bi6HxMnltmSvTwUBFcw8WGHt6RnbRR/Vj5D+sVNTV5kvcQX3eXH3lGv8zYkgkXLkCZIUQI31CwK0Vp6V1SMx6m5rjP58iJxPG8W2q4m4QfMEfSIPvUn6ev/ANSP9Tb3ky0/h7xO2xNt7Nm3f6XEtpb+KN9coHi8tjVLV0yityba+xd0d8ZPa0k/uXuqJoigFAYcbfFu27n8qk/QbVxZNQg5PsGcyt3up3Op9a+W3d2QE5ynxAC/BAhxAPY7x7/tV/QWqNuH3O4vktuK4daumXtqx7ka+k1sTprm8yimd4TPmF4ZZtHMltFPcDX60hRXB5jFIYRt1KeigFAQXN+Jy2QvV2A9hqfuB9ayvF7dtG31f25NDw6vdbu9EVZMUFFfNqRsOttlw5axIuWBoAVJDDz7+4r6jwyyM9Okl04f9/Mw9dW4Wv39DK3ArBM/DHsWA+gMVK/D9M3nYjhay9f+RtYTCJaEIoUHX1PrU9VMKliCwQ2WzseZPJnqU4NZ8EpbMZ3mJ0JHWKqy0dUrPMa5JFbJR2kLjcRnvHshyj9T9f6V83r9Q7tU12jwv5/f7F6mG2v4m1hkDMFnz84qTSUq61Qb9/yOLJbY5PON4W2aU8SEyVJiD79KsavwmzzN1PMXzhvo/d7vsc1ahYxLr6n2zhbsr4AkEayNADrtSnQ6pTi9qjhrnPb5evQTtrw+ck1X0RSFARPMHFPgJAPjbb/KOrft5+hqvqLvLjx1Lmj03nT56L8wUTE8VxLozp/EG2sy6m5lAHzHMDGnXtWbuumsrOPizeVWlrltntz6YRXr2Ju3PGt+/rsRcuD6a1GrZp8t/UueRU1/ivoi6chcxuT8DEmWJ8FwwC3+Rj1PY9djrve02q3PZIxvEfDlGPm1dF1X8r+S/VoGEKAUBWeY+WnxN0Ol0KCoVgQSQASZXvvsYq1RqVXHGCnqNK7ZZTwQfPOPWxbTAWRlXKDc7lSTCz1LEEt39zU2lrdknbIh1ViriqoFcw1guVRBLGAAO9aDaisszEnJ4XUkOYuC38EyupLIQP8AEUGbbjefKdQfb1r1aiFqaf4i1bpp0tNfX3ma1zjiY0uM79F+EpzHoIVZPtXL0tP4ztaq/wDEdMtMSoJEEgSN4PUVks10V/i3GXW81tGCBAJJGYkkT16Qf61m6nVTjZsTwkct8kLxTil51KG4GU7woHWd/aqN2qtnFxbyjltmrwLhYxNxkb5cjSexIgH2Jn2rjR0+bZh9kzyKyY8DhWQ5Do6GPRlO/wBRXCjLe10a+4R0LhuK+LbV+pGo7MNGH1mvoabPMgpEqeTZqU9FAeXaAT2rxvCyepZeCvpxq465lNoA6hSGJjzOYViLxK2S3R2r3POfuaT0dcXteX+fAgeNY65eKl8vhkDLIGu+5PYVl6vVWahpzxx6GjpqYVJ7e/qfTwmcKt8bhzP+jRfswn0JqVaX/wCH5y65/bp9+fgc/qcah1P0/fr9iU5fufDYH8rwp9fyn66e9TeGWOqznpLj59v6+ZW1sd8feuf7LXX0pjCgPF26q/MQPUgVHZbCtZm0vi8Hqi30Rr3uI21BOdCQCYzCT5VWs8R00IuXmReO2USRpm3jDKjZLM0LqzH6mvhavNtsUY8yk/3NaW2Ky+hn4VcbMLmsjp5dR9KtaKc6rlb3X27r87nF0U47S4owIBGx1FfeRkpJSXRmQ1jhn2vTwUAoCv8AMHLP8VcDi61vwhWAUNKgkiJOh8R11G2lVrtMrWm2X9Jr5aeLiop9/mVj8QseLS28DaGW3lDOB1WSFSfMqWPfTuZg1dmxKuJf8Lo82T1FnLzx8fX+iAweHa4yoglmgAf30rNjFye1dTbssjXFyl0RM8ycp3rGR7Oe6hADhRLowGrqBqVPuQfLa7bo3BJx5MvS+KQt3RswvTPTHo/f9zZt8WxMAKmOLdCbdzfpuI+uleqy/wB/0InTpu7j9UdAwxbIueM+UZo2zRrHlNaazjkwZYy9vQyV6cigOH8zcT+LjL9zcZyq/wClPCD6HLPvW3RDbWkYN899kn+ccGLhPGLlq+lxf+m0le42ZfcEiurIqcXE4rk65qXodxw95biq6mVYAg9wRINYbTTwz6CLTWUZK8PRQFf5j/gswOJ+ePyG5nyyYJFrxZZnfTequoVH/wCuDl47mVOW8LAYKSCJB+LdIjefnrz9FQ//AB/d/wBjaiO5c45h8627Vl7fxT4WJDT4SwzeIsNAdNQKi0t2nU/LrWH/AF7zyLXRGPmmx8K+l0fLd0P+sDT6qP8Aaag19WyatXzElzk3eWsV/i3EGoKh/QzB+un0NS6GeZSS6dfmIljrSOxQCgIhuW7BJIVhPQOwHsJ09Koy8N00nnb+7/strXXJYz+yMWJ4Hhral3zZV3lnPtpqfQVFPw3SQjukuF73/Z3DW6iT2xfPwRt4DFWLym1b+ULBUqyeE6bMBIqzTZRbB118pcY9xDbC2uW+fX168ldwy5GuWXPymJ8t1b3EGvn/AC/JnKmf1+zNSUt8Y2xLRwrE/FtKx3Mg+ZBKk+5E19FpbXbTGb6/iMm+vy7HFfnc26sEJF8TsvnDqucREAiQZmde/wClY3iWmunZGytbsLGOOPfz69/gWqJwUXGTwaN+xcca2W/2/vWVbo9TNc1P6x/ssRshH/yPXBuFutzO65QsxJEydOnlNTeFeGXV6jzbI4Szjp1fwONRfGUNsWfcRYFu8ez+Iev5h9dfeudbR5Gqb7S5Xx7r+fme1T31/AkuG3N07aj0P7H9K1/DbcxdT7dPg/6/orXx53G7WmQCgFAKA4RzTxP42Nv3BtnKr/pTwA+hyz71jXvdNs+y0VXl0Qj7s/Xk18Fj7qXlZZV7LzlMjxKdVI+oPvUazW0+5LJQug49md34fi1vW0uJ8rqCO+vQ+Y2rbjJSipI+Ltrdc3CXVcGxXRwKAqn4gcRuWLdrKzIjMRcddCNPCub8oJnXTYDrVvSQjKT3FPWznCK2lGxPHHI8GKvg/wD3P+9aKoh3ivoZjvn2k/qRvLvDvj4q1aHiBcFo18AMsT20EepFe3T2QbPKIb7FFfiLBzhwYYfGlgIS/wCMdg3/AFB9SG/7qg0lm6GO6J9bVssz2ZbORcdKNYY62/EnmjHb2afYrVXWQxLeu/3Lmin7Ox9vsWqqZdIyzx6w902Q/jBI1BClhuoYiCw7A9D2MRK6Dm4J8nmUVPnhVXEqVYS6eNQdVKmFY9swYj/s9azfEoLcpdziZr4bmO6mHFhckBSoYhiwUyAI0Gg0BnoK4j4hKMFHbz6nm7g0OEYsWL1q4VLC2T4QQDqjJpOk+LYketV9NbGqzfI8TwyW5q4+MSotIGW3oWzDKzN0A7Bd5G5iNAZt6rWqa21nUpZ6Fg5Hsxhlb4YUsSc0Q1xR8rmSTqPbqAAYq9pVitNrDOo9CwVZOhQCgKjj+ZLiXyo0VGKlCB4gDuWOoJGojQSJmsS/xKdd+3HC/f3/ANGtToYTp3Z5ff8AP3M3MPGrd2wyJmJbKdVKhYYNqTGumwmpNbrqZUuMXltHGk0tkbVKXREVyxxBbN1mfMQViQM0azMbkegNUPDNTCmUt/cua+mVkVtPfMuPt3bilRGUfP4lL9YIkHINfM6xHWTxDVVTmtqTx3/gj0VFkIPL69vzuW7g93PZtsEyAqIUbAdI8o1HkRW7RLdXF4xx0Mm6O2xrOfeblSkR4vXVQFmIUDckwK5nOMFuk8I9SbeEY8Li0uTkMxvoQfoRt51xVdC1Zg8nsoSj1NDG8aFt2UKDkiZYKdg2ggzoRvFUNV4rXp7HW1yveT16dzjuMvFbfxLQcEAr4wToIjUE9NP0qTxDTq+jK4a5Tf8APyOaJ7J4ffg1OC3jceflyg+E6OZ65dwNKoeFRnOze2lhYx35/jgm1GIxwTlb5SFAVX8Qrl1bNsoHNvP/AIuSZywYnLrlnf2qrq9+z2TS8M8rzX5mOnGfU59jMSrjwC6p8i9Zr8ztn9z6CCrXVxf0NXl7gb38VaQI5TOC5KmAgMtJ21Aj3qSquU5JYPNVqYVVSllZxx8Syc+8HFnGLfA8GI37C4oAP1WD6hqk11eJbvUpeEX76nW+q+3+v6LHyPi8hbDk6EfEt+hPjX2Yhv8AuNS6KfGz5op+KVZatXwf8ft9i3VfMcUBhxl5Ets9yAiqS0iRAEnTrXqTbwjyTSWWQvCuMYbEXTaW0VMFgWRAGAIBiCSDqNCB9jU1lU4LLIa7oTltR649xtMEUVbQLXMx0ItgBcoMmDrLiBHfWlVMrc89Dy6+NWM9zQ42g4lgTctIRcRiyLoTmQkMgI0OYSB5x2rutui3DI7UtRTmJWeUscXxNkWwSwJD6bJHizdum/UCrmpUfLeSlpXLzFhfH4HUzWSbJyzmDgxwTqmYPbcHIT80Ll0YdxK+IfasTVabynuT/siawRTXi5MHrLMZJn1OrN5nyqq//aXLPDBdxNlNGOY+ct/wK6ULHyuDw9Wb1p/kYqfKR9joa8cZx/yB6LflaJ9JBHp/UUXDUkel8fndRbXLaOeNQWC2weoDCSR2hdt4Olaj8QrUeE2/Q73lh4NxEYmyt0CM0yJmGBIYT11G/URV2uxWRUkdJ5N6uz008XxS1aYK7wSJiCdO5gabHfsahs1FdbxOWGSwosmsxRTub8ZauXENuDCwzjZuy+eXX/yjvWJ4pbXZKOzl+v8ABseHV2Qi93HuIrAYC/iSRaGi7sxhR5T+gmqun0c7eiLF2prpXtG3jOWsVZXOclwDU5CSR5wQD9Jqxb4bZCOcfTn+CKvX1TeOnxNDB31zozjOoYFlOsgbjz9Ou1UqdsLYuayizam62o8M6J/67h9B8VTPaSB6kCB719R+rpyluR87+lt67T7xDiotHKBmbc6hQOwk7se31IqDV+IV6ZqL5Z5VQ5rJh4xeW5hi6tEeJTscwPyR/NoVjea410oXaOUlLjGU/eu3x7YOqU42pNEJwvHtactoZEEMxGxkGQDtJ0jqa+Z8N8QemlLPKfq/+y9fSppGtj73xLjtp442mB4Qsa69Kra7UfqL3au+P2JKobIKJv4ripaz8PwbKCQWDGI0yldJjXxbTWrqPGPM07rSw+mf9Y/krw022e4zcsHNcYs2qrCgnXUyx/2rUv8A/PxTcpt89Es/X+DnWcJJIkbvHEVyIlRu0jpuQu5UdT66GK1Z+KUwu8t/UrrTScckrWkVxQHlLgaYIMGDBmD29aArXNHNZwl1ba21clMxLXDbABJAAhGn5TO0abzpWv1HlNLGTR0Xh71KbTxj3ZPXFLH/AKnw+VUK7KHtiZi4swM0bHVZjYmupxV1Xx5I6ZvSanns8P4FR5XvXbmIs21t3BcsuDcLKV+GsHMrTsSpIA66Ed6oaeuxWLjobOtsp8mUtye5cL3/AOjqdax8yVrm7mJsKUS2FzuC2ZgWAAIBAUEZjr3AGm8gVZ09HmZyVdTqPKSx1Zitc04e/hmW+QrspR7agszSIzIu5Uzv01BOho9POM8IR1Nc4ZkUTg+KuWrlu4vzpvoWGqlWBAIkanrvBrTtgpx2syaZuue5G5xriF3Eur3IJUZQERkABMnQsxJ27bDSuKao1J4O9RbK1rPYl+A80DDYb4XwizrnKkMuUlmZhnBIZRLawG0HtVe7TSnZuzwy1Tqowr245Rp8n3bz4sZGMsS99ujL1LDYsSQF2I6aAiutTGEa/scaSdk7ePmTfOvMF3D3rdu25QFMxhUOYliI8QO0dI3r57V3zraUTTk2incY4tcxDB7jZiqwNAoA32HfqfTtVCy2drW44byaSqzZbafM5Cj1Yx9ya5jHdIHV+BcsYfCoAqKzx4rjAFieu+w8hW3CqMESpJGhzbypav2me2ipeQFlZQFzRrlMbz0O409KjupUotrqeOOTmnxZUE7jX9/tWNt5Iyd5U4WmLvm27MoCF/DEtDKIkgwPF6+lWdLTGyT3HsVk6dw/A27FsW7a5VE6STuZJJOpM961oxUViJKbNdArXMHL1y9d+JbuASoGUkrtPUA9+1Zms0Er570+2DR0usjVDZJFLxCMLjI/zKSp1nb9Kw51uubi+xsRkpQUo9GdH5csBMNaC9VBPqdT96+m0cUqI49M/U+e1UnK6WfUkqslc5lzFhxbxFwLoM39QCfuTXy+tildJL1Po9JJyqi2ZbHCXuIjXLoRbgJHzuwXbMQBAHmTRaWMVGVk1HPTq/8Ar4nE9VGMnGMctfAsnM1lCqXFYFjAEa516nTtMz5x1FWPG6aZ1K3PtdvevzuZmklJSce32IT45jpPeNfr6RXzXnT27c8F/as5Fiwz/KpPnsPqaV6eyz/FCUlHqbY4Vc7p9T+1WVoJ92iPzomG9gbi/lkf5TP23+1RT0dseevwOlZFmG3ejsR2OuvfyNRV2TrfsnTimbXCbK3byi58vboxHyp5CJ08orQ8Kprv1H/L9PV+hDqJShD2S1vxG2HyZtZjQEgE7AkaAnsa+ulq6YzVblz+fT5maqpNbsGHmHDXbuGuJZbLcI8JnLMEErmGq5gCs9JmpbE3FqPU6onCFilNZRyzlrmB8JdYhVAMq9tv8MSJAnQ5WUyNtpB6EZVN0qZPJ9PrNDDU1xlB/B+41+ZeMti7wuNlBChQFBgAEnc6sZY66dNK4vudry0WPD9ItLBrPUmeC85XLGHFkC0cqkIzFlK7wSsEPE7ArP3qevWOMNuDP1PhPmXOafV5MXI63r+MDISAhzXbnUgkyrfzFzOh21PQU0u+Vm7PxPfFFRTQoY57f2dF45xu3hApcMxcwqrlkxu3iIECR13I71sV1SseEfKW2xrWWVzm7jWFxGFIBzXZm2pBW5bb+cg6hYkHo0wNxVjT12QsK2ptqnUylq2UQSdfy9Pf9q0+pldDHcxPQn2H7CnQ85Z5/iPJv/Fv2r3J5gyLiAw6MPr9+leYPcvuSPAuLNhLhuW4KuAGVtAYkqCQCVIJMEAzJBHaC6lWLDLGnu8p5XRmS/zJdu3lZiH1/wDjMC0V6rlOkR+dtRvoBFQz09UK3u+pNHU2TsWDQ5iaycVd+Dl+CSMuUQvyKGgds2Y6V8rftdjcTRfXg1OH3zbvI35rbho81YGPtUWdrUvTk8O1YHGJeQOhlT9vI9iO1bUJxnHdEmTyanMHE1w9lmJGYghB1LRp7d64vuVcMs8bwcZEFoGw39ANf6GseK4IjYwLXJLWluEqNTbzyoPcpqAY94rqMZ9YZ+Q5Oifh/ib9y3dN03CoYBM8kzHi1bUjVfea0tK5uL3kkclsq0dEXzBxgYW2Gy5ixgawJgmSfbaq2q1HkQ3YyWNNp/OljODmuMxpuXWuGMzGdBAnyHbSvnLZuyblLqz6GutQgoLsW3lvmAKmRpIG0fMvcR1FXNJr/JWya4M7VaNze6PUlsbzEiqSoJPdvCo9at2+K1pf8ayyrXoZt+10OfcRxnxHJmZJ1PUnc1ituTzLqzbrhtWESGAxj3WRBuqBVjwmLakjy2B101PSaXVT1LSj1Sx8kVba41pz9X9zYa+WHTXUkAAn1rJlZKSwzhRSNnAYbP4m+UdO/wDxVnTadS9qXQ5nPHCJP+I/Kgkj2Uep6egBNX5WKPCINvdnr/E/mQeWRj984/pXDsl2GEeWvsvzAEfzLOnmV3A9JrpW+o2+hrY3DhxmWM32b++9RX0KxZXU7hNrh9CLS5B6ehGnoRWZGTg8rqTtZPeJz/w969IC2lI8s0CFCjYeISem+taej0VmoTucsJfn4yPdHzI192aVn8QbwRgTaYwYYqyMp/miSH9PD619AtbPHKLMvBoZWG8FHxOI1ZjJJJJkySSZJJ7k6mquHJ5ZsJqqCS7Fj4ZyDjr6B2NuwCJCvOfykBTHuZ8qtw0jayZN3i8Yywnn4dP3InjfBcTgWC4hRlb5biGUJ7TA18iAahtocOpb0uvjd0f9m9yrx98HcZlghhDKxKq0bGQDBBJgxqCR2I8pudT4Gu0cdTFdmu5IX+JNxPFWbbuqk5lUohyiVLCQWltUA0jeelaWj8QnGzDXDMLxLwSvyN6byvzoRjkozozSLTMuhJUsrFZE9NCa+ji9yT9T42S2tr0NZ7hJgHU9e3c+tdnB9sli4tWLbXLjdBqfUn9elcymorLPYwc3hEliOAcRtrnfDSo1IRlZh7KxJ9gaiWqrbxknlpLEs4IpbocZl0br5+R/epyvjHUy2b467HQ/33H6V4FwbNtQbNxAv+ItxWUhZLDKUZCegGjAmBq9ZfiWlnfFbC9pbIwi0zJheB3Ltm7dUy9mC9qJbIZ8YYEg/K3h30PkDj2+H2VRyy5XOM847EW/jgg+Me2bsQf5vLr61TXozs2MJx+7ZJEsp6wzW294rnymuYSa+APGJ4tdvn8xJ3Ml2j1OwoqsPdJ5fvBiBCAiZY7kbAfyjvrufp59PkF2/Dfjdm1Nhxle48q+4YkABD/KdNOhnuYNzS2RXs9zuLOjVeOxQGtxDApfQ27glT7EEbEHoa4srjZHbLod12Srluj1NYcJw9qyyfDUW4l51kDXMTvI79KjVFUIOOOCR32zmpZ57HL8FhmvXVt2xq5OWTsNTqfIDevnoVuye2Pc+hnYq4bpdjc43wW9hgpulSGkAqxaCOhkD+waku0s6cOWOfQio1Nd2VHsWDlb4a4K9cVAbozByRmnquh/LBGnkauadxhpZzivaWf9fIo6ze74xb44wR+G+HbzlAwLqVPykQdwDAgHyrAjrZRjJLusdiaalPCk+nJjGvvVGMcvB2SueAFX0H7/AK1qtqMcIr4y+TIM0rbtDxH+yT9zNRRjOyShDqzp7UnKXQkk5YUiXuOW7iAPuDWxDwOGPbm8+7H9MqvWyz7KWDSxWFfDMAzZ0bZuo8qztVo56WSy8xfR/wAMnrtjauFhmDNlMDY6jyPUfefrUdcux00R+NENPfX96p6mGJ59SSD4MuAxxth1BMPuIVgd+jevnU2k11mni4x7nFlSm032KjzZbtLlKKEYnUDKsiD+VQFEEDYdT5Vp6XUSui9y5T+HX4GhopTUmm+MGHknDrcx+HDwVzEwe6ozL/uAq/Qk7EmSeISa08mvzLR3KtY+TIDnzDrcwF/N+VMy+TLqv3096h1CTrZb0Da1EMeuDh7NAPeKyWfXJ4LFhOKDDO5s+EhmAZShOUEhdWUmCsHfWa+r0+lo8tOKXQ/OdZr9TK2UZyfDfH+iOa9qfMz338+vWr3QzHyeVfU/3/e9enmDpv4YcPVMM12Je4xBPXKpgL9ZPvWZrJNz2+hq6KCUN3qXOqhcOSfiDgFs4wsgAF1A7AbZiWBPvln1JrU0km6+exkayCjZx35K0H39aslXBJcA4ecZfW0GCZgZYgtAUdpE9OtR22eXHcS01eZPaWPmHgj8Nwzmyzv8aFvOBlCIswIEkBixBYk6aaTWLrtROyHCNKrTqrOO5FcucnXcZaa6GW2u1vMCc8bnQ6L0mD100rPr07mskyjkg8R8S3ca0xlkYpHzjMDlgT51C4YeDk2+K8JxVhA1+2yIxgarEwSBlU6aA7iupVSistHrTLR+GvC8NfS61xBcuKYh4ZQjDQgdyQwnfSrOmhBp5XJ1FIm+Hch2bOJF4OzIpzJbInK3QlplgDqBE7STFSR08Yy3HqjyW6rB0KAUB4vWg6lWEqwII7giCK8klJYZ6m08oiOFcs2cPdN23nkiAGMhZ3jSfqTVarSV1T3RLNussthtkbnGOFpirfw7kgSCCsAgjqJBHUj3qW6mNsdsiKm6VUt0TxwzhlnCIQnhG7MxkmBuSdBp6Cua6q6IvHC6vJ7bdO6WZEJzNiLLoPhgFswlgpGkN+aIOsaTWJ4vdp7KsQw5ZXT0+Ja0sLIy9roV5Ggj1H9awKv80XX0JBbmo/voauWPgjSJjl+PiyeqkD10/QGr3hDX6jn0f8EGrzsLLX05mkbx8A2oO8iP79JrM8Wcf0+H6rH58Czpc+YVa7c29f0NfNQfJotGni3kj0P6VxqecHsDXu2y6XVE5jbfLAJ8UCBpqJ+WekzUnh8q42t2dMP38nr4afvX0K3huW8XfR2S1ompEqGJjYLOYntOhreph5kW4c4LktZRW0s9SHwWLNt1dSVZSCpG4IMg15yuV1Lq2yTjLozqnC/xGssg+Mjq8alAGQ+Y1keh27mrkNdHHtrDMa3wO3OapJr39fz8wVvnXnT+KX4VtSlqQTmjO5BkAgSAoOu5mBUF2odvsxWEXdH4dHSvfY8y7Y7FX4Nwq7i7nw7K5mgsZMAAdSemsD3rmFbm8Ilv1MKY7pk/wK3fwWNtjEK9oAMzhRmzrlZQISVYFiN9BBOkVb0uludnC4/YyfENdpXS+U329SvYmFcwIWWAGmgnwjTTbtX1C6cnxL6vB5LaT23/AE/v0r05LtyJzStgG3cn4bGZGpRtiY6qYG361W1Gn8z2o9SzptT5Xsy6F2xHNeFVc3xM3ZVBLHy2094qmtLa3jBelrKUs5OU80cZOJvs50nQAa5VGyz1O5PmTWlXWq47UZdljsm5sinaPbf9a7ODa4VjGssLiEgr1DZSM3276EEGuJRjJYZ3CUovcjqPIfGbuLS78U5lQqAzBQxJBLKcoCkAZDsN6ztTVGDWDT0tsrE9xalEaDQCqxaOdjkG/wDxovG5aNr43xTqweM+fLlyxPTf9qqfp5b89s5ONvJduO8KXF2HsuSA0QRupBBDD3FWZwUlhnTWSP5W5Vt4EMVZndwAzNAECdAo2GvmfOuK6lDoEsE/Up6KAUAoBQCgFAa/EMP8W06AwWBAPY9D9aivq82uUPVYO4S2yTKpiOXLwRnZ1JUEwCzTHTUDWvnJ+C2qDk5crnHJfjq4OSSRAEyKxVxyXDPbv7Grb9qJx0N7CY3IZ6eW/qKirtcJZR7KCkiwWuYFjUr7yD9K2oeMy2+0k/2KL0nPBFcT4t8TYz57AelZuq1k75ZkWqqFBEVcu1DV6kjNUvJJ9qjtllnqRJ8H4Q+IDMrBQpAkzqYkjTaBH1q7ovDp6mLknjBBdeq2k0SrZuG4bEYi5/iEBYAJI0JCySNBmfXsBNbmh0ktHCcpvLf2X/ZWk1qLIwjwcm4Xw2/xDEOtsKXYtccnwoJJJJgGJJgD/k0jCVkuDbsuhp61np0MHGOFXsJc+HeTI0SNQQRJEgg9wfOvJwcXhndN8LY7oMkeG8n4vEWTet2xkylllgGeOirqZ00mJruNE5LKIbNdVCexvn7Ej+GPHDYxQtESuIIUwPEGElT3jVgR5z0M96ee2WPUh8RpU69/oXnnHlJ8ZcS5buBPDluBs0EAkqQBuRmbQxMjXStmjUeWmmj5a/T+Y00yoc5cmjB2UuLcLicryAup+VlHbQyJJ9pqzRqPMlhoq36by47kymrdg1bKh96ypg9iY+h/eKHh6a9cOhfT/WP0NMs8wjyrBdjJ79B6efnQ9PimfTr+1eHp1D8MuI2FtfAOly4zGTqrnovkwUDwneCROsUNXCWd3Y0NHOCjs7l7s2VQQiqo3gAAT1MCqTeS8kl0MlD0UAoBQCgFAKAUAoBQCgFAVfmrity23wxKqVmRoW3BGboB5a+dYXi2suql5ceE119fn2+5e0tMZLc+pV7lhkCllZQ3ykggH0r5+dFkEpSTSfQvKcW8JmEmNq8jLB0fUvxXUkpHnQ9/xI7H6/8AFceX7zrJ8OI7af1r1QXc8bMeafSupTPMGW0hYhVBJOgA3NcQhKclGKy2G0llkjwziN3DtkUGSdUI3JgAQdQToJHlvV/S6m/TT8tLv0fr/HxILa4WLc/qX9lBEEAg6EHUelfYGSaXCuDWMLmFi0tvOZbKNz09hrA2FcxhGPRElls7P83kp/4i8oYjG3rdyx8MhbeRgzFSCGJB2MjxfaoL6pTaaL2i1cKYuMslr5Y4e2Gwlmy5Be2gDZdRPWCdxU1cdsUilfNTslJdGZMHwPD2rr3rdpFuXJLOBqZ1PpJ1MRJ3r1QinlI8ldZKKi3wiQrojOX/AIj4fF3MQEFtnttAtZRI2WV8mzSST0joDWhppVxhnPPczdUrHPGOOxHcf5DuYbCi+1xCVANxdREkABT+bUgdJ+1d16lTntwcWaVwhuz8SmZD01qyVT4VNAZ2wbhQ7KwQmA0HKTEwG2JgbV5lZweuLSydA/DbgeFxFm6bq57k5SpOioflZY1BJDeLcZTEdaeqsnGSx0LulqrnF56k5wPkFMNifjfFZ0XVEIiD0LEGGjWNBrB6VFZqnOG3BNXpVCe7JcqqlsUAoBQCgFAKAUAoBQCgFAKAxXsOrwWVWymRIBg9xO1cSrjLG5J4PVJroytc6cRECyACdGJPTsB5nv29axfGdSlHyUuev5+dPiXdHW87yrnDOEFzK2QmA0afWsHyLFDzNr2+pe3x3bc8mAiajOj5kplg+hRTLBnw2He42VFLHsB/cV3VTO17YLLOZTjFZbNzgXEBh72ZxpqrSNV11I8xG3rVvQahaa7M17n6r87kd9fmQwjoLYdGYMVUsNmIBI9D0r651wclJpZXcyFJpYyZa7PBQCgFAKAUAoCuc+cIvYvDfDsFZzhmUmMygN4Qdpkqde29T6eyMJZkQaiuU4YiRv4dcrvhbd1sQgFy4QApytCLttI1Yn6Cu9TcptKPREelpcE3JcsonOvB7gx19bVloLAoFXQ5kU6Ab+IkadZq3RNeWsspX1y8yWEdd4/whcZhmsv4cwGUxORhqrex6dRI61m1zcJbkaltashtZFcm8oDAZmNwu7CNBCgSDt1Og1+3eW6/zOMEdGn8rnJaKrlgUAoBQCgFAKAUAoBQCgFAKAUAoDQ4lwe1iINxdR1Bgx/LPaquo0dOow7F0Ja7p1/4mvzI/wALCOEXTKEgDQKdD6ACovEH5elkoLtj4LodadbrVn4lU5Z4OMSz5iwRQPlgHMdtwdgD9qwvDtDHUuTn0Xp6l7UXOtLHU0uNYQWLz2wSQsQTvqoPT1qtrKFRdKtdFj7ZJaZucFJk5j+WVTDG6rOXChiDERu2kTtJ36Vp3+FQhp3ZFttLP9laGqbs2voORMQc9xIkEBp7EGI95+1PBLHulDt1/Pj/AAea2KwmWK7wSy134pSW/wBpPRiOprXloqZW+a48/nYqK+ajtT4JGrZEKAUAoBQCgFAKAUAoBQCgFAKAUAoBQCgFAKAUAoBQCgFAKAUAoBQCgPFu0q6KABvoANe9eRio9Eett9SM4hy9ZvOXcNmMTDEAxp/TSqV/h9F0981z8SaGonBYRKKoAjoNKu4WMEB8tWlUQoCjsAAPtSMVFYSPW2+p7r08FAKAUAoBQCgFAKAUAoBQCgFAKAUAoBQCgFAKAUAoBQCgFAKAUAoBQCgFAKAUAoBQCgFAKAUAoBQCgFAKAUAoBQCgFAKAUAoBQCgFAKAUAoBQCgFAKAUAoBQCgFAKAUAoBQCgFAKAUAoBQCgFAKAUAoBQCgFAKAUAoBQCgFAKAUAoBQCgFAKAUAoBQCgFAKAUAoBQCgFAKAUAoBQCgFAKAUAoBQCgFAKAUAoBQCgF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ZA"/>
          </a:p>
        </p:txBody>
      </p:sp>
      <p:sp>
        <p:nvSpPr>
          <p:cNvPr id="14349" name="AutoShape 25" descr="data:image/jpeg;base64,/9j/4AAQSkZJRgABAQAAAQABAAD/2wCEAAkGBxQREhUUExQUFRUVGRwbGBgYGBcVFxkaHBgZHBkVIBscHSggHR0lHBcXITEiJikrLi4uHR8zODMsNygtLisBCgoKDg0OGxAQGy8mICY0LCw0LywwLCw0MiwuLCwsNCwsLCwsLCwsLCwsLCwsLCwsLywsLCwsLCwsLCwsLCwsLP/AABEIALkBEQMBEQACEQEDEQH/xAAbAAEAAgMBAQAAAAAAAAAAAAAABQYDBAcCAf/EAD0QAAIBAgQEBAQEBAUDBQAAAAECEQADBBIhMQUGQVEiYXGBEzKRoQdCwdEUUrHwI2JyouFDgpIVFjNz0v/EABsBAQADAQEBAQAAAAAAAAAAAAADBAUCAQYH/8QANREAAgIBAwIDBwQCAgIDAQAAAAECAxEEEiExQQUTUSJhcYGRsfAUocHRMuEj8UJSJDNDBv/aAAwDAQACEQMRAD8A7jQCgFAKAUAoBQCgFAKAUAoBQCgFAKAUAoBQCgFAKAUAoBQCgFAKAUAoBQCgFAKAUAoBQCgFAKAUAoBQCgFAKAUAoBQCgFAKAUAoBQCgFAKAUAoBQCgFAKAUAoBQCgFAKAUAoBQCgFAKAUAoBQCgFAKAUAoBQCgFAKAUAoBQCgFAKAUAoBQCgFAKAUBjvX1QSxA/X965lOMerB8sYhX+Ugxv3HtXkZxl/iwZa7AoBQCgFAKAxXMQimGZQfMgVHK2EHiUkvizqMJS6JmQGpDk+0AoBQCgFAKAUAoBQCgFAKAUAoBQCgFAKAUAoBQCgFAKAUBVuOY828RqNlGX06n6z9KydXc67ufTg4bwzxwviRu4lIGpnN/pgzPvH2rmjUOy+OPf9AnllsrYOxQCgFAKA8uYBjeK8fTg9XUquH4qoBnUncnea+Yr1qSeVy+psz0rzx0RLcu4jOrx8qtA8tJI/vvWr4Xa51y9E+Pp0KWtr2yXq0S1aZSFAKAUBgxF/KQBuftVTUany2oR6v8AYkhDdyzGuJIIBgg9RUUdW4zUZtNPujp15WUbdaBCKAUAoBQCgFAKAUAoBQCgMGMxS2lzOYGw6kk7ADqa6jFyeEczmorLNROMrmUOly3mMKWCwT0EgmD61I6XjKaZEr1nDTXxJKoScUAoCN4rxP4WiwW3M7Afuaq6jUeXwup43ghb3Mdz8uT/AMT/APqqEvELO2Pp/s53EPxLidy9AupbuAdIZGHeHUyPuPKoJayU/wD7Emct56ls5awmHW3nsLGb5ixLOD/KSST7bVraVVOG6tfnodxx2JirR0KAUAoCOxXFQh2Ed539orPu18a3gtV6ZyRG4jmFx8qKfUmqM/F5r/GK/ctQ0EH/AJNkNZNm/d/xUa0WO9t4QnzBBie4P71Urs099v8Ayx257p8Z9/oXZK2mv/je7Hqufk+/zLthMKtpQiCFHT9Z6mvpaqo1RUYLCMGyyVkt0nyZqkOBQCgPJcdxXLnFdWe4ZEcXYyGtlWMQVBGbyIE67msLxODsmp0tN9Gk1n5FvT4Salx7zXwCXbjDMjIoMksMu3QA61U0Wm1Ntqc4uMU8vPHTsskls64R4eX7iw19UZ4oBQCgFAaXFeJJh0zPJkwqj5mY/lH0J9qjttjXHLJ9PRO6e2Px+CI3/wBxlCvx7Xw0bZg4cCdiwgQPrHprUC1WGtyxn5/UtfoNyflSy12xj6dck/VszhQCgFAKAqf4gXrlpLV5RK22ObssgBXPloRP+armj2uTi+5S1u5RUo9im3eZLmJi0vjZzCqNyT/cz0q8q4Q9oz3ZZZ7J1y2CAATJA1PfzrFN1HqgFAVS5wq/dulXEIWJNyV1WdIEzMQNRp5wJy5aWydj3dM5ycYeSO481trot2kVUtnUqACzDTU7kDt1M+VVdXZXu2QiuDx4MWGwxuMEUan6ep8qr11uySjE8RkwWPuYa4VjKwMOrbeR0+oNSVXT082vqgnhk/gOPl3VGCnOY8MyNCeu+1aNOt3TUWlz6HakT1aJ0KA1uI5/ht8MS2mnlImPOJiodQput7OpJVt3rd0IbC4Kc12+CqKNFOnqxHboB/xWXRpVzbqFhLs/v/ResufFdL5fcg1hnZwMoPyqNgP1PesaycZzcoxwvQ0eYxUW8v1M38MSjOFlU3j+vt1rqNE5QlYlwuv57u5x5iUlBvlknwvjhC5SoYDZi2XTtsa0dJ4nKMNklnHfOP4Kl+iTluTx7sEzw/Hi7mEQViYMjXbWB51rabVK9PHb5lG6h1495uVaICPx+I3E6DesfxDVYzWu3Us019yPxjMihmXQkACfESekVl6im6qtWTSw/fz9CxW4yeEat7Ahum/SqE9PGXOCVTaJfhV8gBHMnoT/AEr6DwvVywqbXl9n/H9FO+tZ3RJOtsqigFAKAUBUPxIwt02bd20Gb4TEsFEnKR80DeCB7EnpVPWVynFNdjW8IvrrslGzujnGF4jexjCzam4zaQNQP8xPQDqTWcqpz9k+hlZp6FvfGDuVi3lVVmYAE94G9bi6HxMnltmSvTwUBFcw8WGHt6RnbRR/Vj5D+sVNTV5kvcQX3eXH3lGv8zYkgkXLkCZIUQI31CwK0Vp6V1SMx6m5rjP58iJxPG8W2q4m4QfMEfSIPvUn6ev/ANSP9Tb3ky0/h7xO2xNt7Nm3f6XEtpb+KN9coHi8tjVLV0yityba+xd0d8ZPa0k/uXuqJoigFAYcbfFu27n8qk/QbVxZNQg5PsGcyt3up3Op9a+W3d2QE5ynxAC/BAhxAPY7x7/tV/QWqNuH3O4vktuK4daumXtqx7ka+k1sTprm8yimd4TPmF4ZZtHMltFPcDX60hRXB5jFIYRt1KeigFAQXN+Jy2QvV2A9hqfuB9ayvF7dtG31f25NDw6vdbu9EVZMUFFfNqRsOttlw5axIuWBoAVJDDz7+4r6jwyyM9Okl04f9/Mw9dW4Wv39DK3ArBM/DHsWA+gMVK/D9M3nYjhay9f+RtYTCJaEIoUHX1PrU9VMKliCwQ2WzseZPJnqU4NZ8EpbMZ3mJ0JHWKqy0dUrPMa5JFbJR2kLjcRnvHshyj9T9f6V83r9Q7tU12jwv5/f7F6mG2v4m1hkDMFnz84qTSUq61Qb9/yOLJbY5PON4W2aU8SEyVJiD79KsavwmzzN1PMXzhvo/d7vsc1ahYxLr6n2zhbsr4AkEayNADrtSnQ6pTi9qjhrnPb5evQTtrw+ck1X0RSFARPMHFPgJAPjbb/KOrft5+hqvqLvLjx1Lmj03nT56L8wUTE8VxLozp/EG2sy6m5lAHzHMDGnXtWbuumsrOPizeVWlrltntz6YRXr2Ju3PGt+/rsRcuD6a1GrZp8t/UueRU1/ivoi6chcxuT8DEmWJ8FwwC3+Rj1PY9djrve02q3PZIxvEfDlGPm1dF1X8r+S/VoGEKAUBWeY+WnxN0Ol0KCoVgQSQASZXvvsYq1RqVXHGCnqNK7ZZTwQfPOPWxbTAWRlXKDc7lSTCz1LEEt39zU2lrdknbIh1ViriqoFcw1guVRBLGAAO9aDaisszEnJ4XUkOYuC38EyupLIQP8AEUGbbjefKdQfb1r1aiFqaf4i1bpp0tNfX3ma1zjiY0uM79F+EpzHoIVZPtXL0tP4ztaq/wDEdMtMSoJEEgSN4PUVks10V/i3GXW81tGCBAJJGYkkT16Qf61m6nVTjZsTwkct8kLxTil51KG4GU7woHWd/aqN2qtnFxbyjltmrwLhYxNxkb5cjSexIgH2Jn2rjR0+bZh9kzyKyY8DhWQ5Do6GPRlO/wBRXCjLe10a+4R0LhuK+LbV+pGo7MNGH1mvoabPMgpEqeTZqU9FAeXaAT2rxvCyepZeCvpxq465lNoA6hSGJjzOYViLxK2S3R2r3POfuaT0dcXteX+fAgeNY65eKl8vhkDLIGu+5PYVl6vVWahpzxx6GjpqYVJ7e/qfTwmcKt8bhzP+jRfswn0JqVaX/wCH5y65/bp9+fgc/qcah1P0/fr9iU5fufDYH8rwp9fyn66e9TeGWOqznpLj59v6+ZW1sd8feuf7LXX0pjCgPF26q/MQPUgVHZbCtZm0vi8Hqi30Rr3uI21BOdCQCYzCT5VWs8R00IuXmReO2USRpm3jDKjZLM0LqzH6mvhavNtsUY8yk/3NaW2Ky+hn4VcbMLmsjp5dR9KtaKc6rlb3X27r87nF0U47S4owIBGx1FfeRkpJSXRmQ1jhn2vTwUAoCv8AMHLP8VcDi61vwhWAUNKgkiJOh8R11G2lVrtMrWm2X9Jr5aeLiop9/mVj8QseLS28DaGW3lDOB1WSFSfMqWPfTuZg1dmxKuJf8Lo82T1FnLzx8fX+iAweHa4yoglmgAf30rNjFye1dTbssjXFyl0RM8ycp3rGR7Oe6hADhRLowGrqBqVPuQfLa7bo3BJx5MvS+KQt3RswvTPTHo/f9zZt8WxMAKmOLdCbdzfpuI+uleqy/wB/0InTpu7j9UdAwxbIueM+UZo2zRrHlNaazjkwZYy9vQyV6cigOH8zcT+LjL9zcZyq/wClPCD6HLPvW3RDbWkYN899kn+ccGLhPGLlq+lxf+m0le42ZfcEiurIqcXE4rk65qXodxw95biq6mVYAg9wRINYbTTwz6CLTWUZK8PRQFf5j/gswOJ+ePyG5nyyYJFrxZZnfTequoVH/wCuDl47mVOW8LAYKSCJB+LdIjefnrz9FQ//AB/d/wBjaiO5c45h8627Vl7fxT4WJDT4SwzeIsNAdNQKi0t2nU/LrWH/AF7zyLXRGPmmx8K+l0fLd0P+sDT6qP8Aaag19WyatXzElzk3eWsV/i3EGoKh/QzB+un0NS6GeZSS6dfmIljrSOxQCgIhuW7BJIVhPQOwHsJ09Koy8N00nnb+7/strXXJYz+yMWJ4Hhral3zZV3lnPtpqfQVFPw3SQjukuF73/Z3DW6iT2xfPwRt4DFWLym1b+ULBUqyeE6bMBIqzTZRbB118pcY9xDbC2uW+fX168ldwy5GuWXPymJ8t1b3EGvn/AC/JnKmf1+zNSUt8Y2xLRwrE/FtKx3Mg+ZBKk+5E19FpbXbTGb6/iMm+vy7HFfnc26sEJF8TsvnDqucREAiQZmde/wClY3iWmunZGytbsLGOOPfz69/gWqJwUXGTwaN+xcca2W/2/vWVbo9TNc1P6x/ssRshH/yPXBuFutzO65QsxJEydOnlNTeFeGXV6jzbI4Szjp1fwONRfGUNsWfcRYFu8ez+Iev5h9dfeudbR5Gqb7S5Xx7r+fme1T31/AkuG3N07aj0P7H9K1/DbcxdT7dPg/6/orXx53G7WmQCgFAKA4RzTxP42Nv3BtnKr/pTwA+hyz71jXvdNs+y0VXl0Qj7s/Xk18Fj7qXlZZV7LzlMjxKdVI+oPvUazW0+5LJQug49md34fi1vW0uJ8rqCO+vQ+Y2rbjJSipI+Ltrdc3CXVcGxXRwKAqn4gcRuWLdrKzIjMRcddCNPCub8oJnXTYDrVvSQjKT3FPWznCK2lGxPHHI8GKvg/wD3P+9aKoh3ivoZjvn2k/qRvLvDvj4q1aHiBcFo18AMsT20EepFe3T2QbPKIb7FFfiLBzhwYYfGlgIS/wCMdg3/AFB9SG/7qg0lm6GO6J9bVssz2ZbORcdKNYY62/EnmjHb2afYrVXWQxLeu/3Lmin7Ox9vsWqqZdIyzx6w902Q/jBI1BClhuoYiCw7A9D2MRK6Dm4J8nmUVPnhVXEqVYS6eNQdVKmFY9swYj/s9azfEoLcpdziZr4bmO6mHFhckBSoYhiwUyAI0Gg0BnoK4j4hKMFHbz6nm7g0OEYsWL1q4VLC2T4QQDqjJpOk+LYketV9NbGqzfI8TwyW5q4+MSotIGW3oWzDKzN0A7Bd5G5iNAZt6rWqa21nUpZ6Fg5Hsxhlb4YUsSc0Q1xR8rmSTqPbqAAYq9pVitNrDOo9CwVZOhQCgKjj+ZLiXyo0VGKlCB4gDuWOoJGojQSJmsS/xKdd+3HC/f3/ANGtToYTp3Z5ff8AP3M3MPGrd2wyJmJbKdVKhYYNqTGumwmpNbrqZUuMXltHGk0tkbVKXREVyxxBbN1mfMQViQM0azMbkegNUPDNTCmUt/cua+mVkVtPfMuPt3bilRGUfP4lL9YIkHINfM6xHWTxDVVTmtqTx3/gj0VFkIPL69vzuW7g93PZtsEyAqIUbAdI8o1HkRW7RLdXF4xx0Mm6O2xrOfeblSkR4vXVQFmIUDckwK5nOMFuk8I9SbeEY8Li0uTkMxvoQfoRt51xVdC1Zg8nsoSj1NDG8aFt2UKDkiZYKdg2ggzoRvFUNV4rXp7HW1yveT16dzjuMvFbfxLQcEAr4wToIjUE9NP0qTxDTq+jK4a5Tf8APyOaJ7J4ffg1OC3jceflyg+E6OZ65dwNKoeFRnOze2lhYx35/jgm1GIxwTlb5SFAVX8Qrl1bNsoHNvP/AIuSZywYnLrlnf2qrq9+z2TS8M8rzX5mOnGfU59jMSrjwC6p8i9Zr8ztn9z6CCrXVxf0NXl7gb38VaQI5TOC5KmAgMtJ21Aj3qSquU5JYPNVqYVVSllZxx8Syc+8HFnGLfA8GI37C4oAP1WD6hqk11eJbvUpeEX76nW+q+3+v6LHyPi8hbDk6EfEt+hPjX2Yhv8AuNS6KfGz5op+KVZatXwf8ft9i3VfMcUBhxl5Ets9yAiqS0iRAEnTrXqTbwjyTSWWQvCuMYbEXTaW0VMFgWRAGAIBiCSDqNCB9jU1lU4LLIa7oTltR649xtMEUVbQLXMx0ItgBcoMmDrLiBHfWlVMrc89Dy6+NWM9zQ42g4lgTctIRcRiyLoTmQkMgI0OYSB5x2rutui3DI7UtRTmJWeUscXxNkWwSwJD6bJHizdum/UCrmpUfLeSlpXLzFhfH4HUzWSbJyzmDgxwTqmYPbcHIT80Ll0YdxK+IfasTVabynuT/siawRTXi5MHrLMZJn1OrN5nyqq//aXLPDBdxNlNGOY+ct/wK6ULHyuDw9Wb1p/kYqfKR9joa8cZx/yB6LflaJ9JBHp/UUXDUkel8fndRbXLaOeNQWC2weoDCSR2hdt4Olaj8QrUeE2/Q73lh4NxEYmyt0CM0yJmGBIYT11G/URV2uxWRUkdJ5N6uz008XxS1aYK7wSJiCdO5gabHfsahs1FdbxOWGSwosmsxRTub8ZauXENuDCwzjZuy+eXX/yjvWJ4pbXZKOzl+v8ABseHV2Qi93HuIrAYC/iSRaGi7sxhR5T+gmqun0c7eiLF2prpXtG3jOWsVZXOclwDU5CSR5wQD9Jqxb4bZCOcfTn+CKvX1TeOnxNDB31zozjOoYFlOsgbjz9Ou1UqdsLYuayizam62o8M6J/67h9B8VTPaSB6kCB719R+rpyluR87+lt67T7xDiotHKBmbc6hQOwk7se31IqDV+IV6ZqL5Z5VQ5rJh4xeW5hi6tEeJTscwPyR/NoVjea410oXaOUlLjGU/eu3x7YOqU42pNEJwvHtactoZEEMxGxkGQDtJ0jqa+Z8N8QemlLPKfq/+y9fSppGtj73xLjtp442mB4Qsa69Kra7UfqL3au+P2JKobIKJv4ripaz8PwbKCQWDGI0yldJjXxbTWrqPGPM07rSw+mf9Y/krw022e4zcsHNcYs2qrCgnXUyx/2rUv8A/PxTcpt89Es/X+DnWcJJIkbvHEVyIlRu0jpuQu5UdT66GK1Z+KUwu8t/UrrTScckrWkVxQHlLgaYIMGDBmD29aArXNHNZwl1ba21clMxLXDbABJAAhGn5TO0abzpWv1HlNLGTR0Xh71KbTxj3ZPXFLH/AKnw+VUK7KHtiZi4swM0bHVZjYmupxV1Xx5I6ZvSanns8P4FR5XvXbmIs21t3BcsuDcLKV+GsHMrTsSpIA66Ed6oaeuxWLjobOtsp8mUtye5cL3/AOjqdax8yVrm7mJsKUS2FzuC2ZgWAAIBAUEZjr3AGm8gVZ09HmZyVdTqPKSx1Zitc04e/hmW+QrspR7agszSIzIu5Uzv01BOho9POM8IR1Nc4ZkUTg+KuWrlu4vzpvoWGqlWBAIkanrvBrTtgpx2syaZuue5G5xriF3Eur3IJUZQERkABMnQsxJ27bDSuKao1J4O9RbK1rPYl+A80DDYb4XwizrnKkMuUlmZhnBIZRLawG0HtVe7TSnZuzwy1Tqowr245Rp8n3bz4sZGMsS99ujL1LDYsSQF2I6aAiutTGEa/scaSdk7ePmTfOvMF3D3rdu25QFMxhUOYliI8QO0dI3r57V3zraUTTk2incY4tcxDB7jZiqwNAoA32HfqfTtVCy2drW44byaSqzZbafM5Cj1Yx9ya5jHdIHV+BcsYfCoAqKzx4rjAFieu+w8hW3CqMESpJGhzbypav2me2ipeQFlZQFzRrlMbz0O409KjupUotrqeOOTmnxZUE7jX9/tWNt5Iyd5U4WmLvm27MoCF/DEtDKIkgwPF6+lWdLTGyT3HsVk6dw/A27FsW7a5VE6STuZJJOpM961oxUViJKbNdArXMHL1y9d+JbuASoGUkrtPUA9+1Zms0Er570+2DR0usjVDZJFLxCMLjI/zKSp1nb9Kw51uubi+xsRkpQUo9GdH5csBMNaC9VBPqdT96+m0cUqI49M/U+e1UnK6WfUkqslc5lzFhxbxFwLoM39QCfuTXy+tildJL1Po9JJyqi2ZbHCXuIjXLoRbgJHzuwXbMQBAHmTRaWMVGVk1HPTq/8Ar4nE9VGMnGMctfAsnM1lCqXFYFjAEa516nTtMz5x1FWPG6aZ1K3PtdvevzuZmklJSce32IT45jpPeNfr6RXzXnT27c8F/as5Fiwz/KpPnsPqaV6eyz/FCUlHqbY4Vc7p9T+1WVoJ92iPzomG9gbi/lkf5TP23+1RT0dseevwOlZFmG3ejsR2OuvfyNRV2TrfsnTimbXCbK3byi58vboxHyp5CJ08orQ8Kprv1H/L9PV+hDqJShD2S1vxG2HyZtZjQEgE7AkaAnsa+ulq6YzVblz+fT5maqpNbsGHmHDXbuGuJZbLcI8JnLMEErmGq5gCs9JmpbE3FqPU6onCFilNZRyzlrmB8JdYhVAMq9tv8MSJAnQ5WUyNtpB6EZVN0qZPJ9PrNDDU1xlB/B+41+ZeMti7wuNlBChQFBgAEnc6sZY66dNK4vudry0WPD9ItLBrPUmeC85XLGHFkC0cqkIzFlK7wSsEPE7ArP3qevWOMNuDP1PhPmXOafV5MXI63r+MDISAhzXbnUgkyrfzFzOh21PQU0u+Vm7PxPfFFRTQoY57f2dF45xu3hApcMxcwqrlkxu3iIECR13I71sV1SseEfKW2xrWWVzm7jWFxGFIBzXZm2pBW5bb+cg6hYkHo0wNxVjT12QsK2ptqnUylq2UQSdfy9Pf9q0+pldDHcxPQn2H7CnQ85Z5/iPJv/Fv2r3J5gyLiAw6MPr9+leYPcvuSPAuLNhLhuW4KuAGVtAYkqCQCVIJMEAzJBHaC6lWLDLGnu8p5XRmS/zJdu3lZiH1/wDjMC0V6rlOkR+dtRvoBFQz09UK3u+pNHU2TsWDQ5iaycVd+Dl+CSMuUQvyKGgds2Y6V8rftdjcTRfXg1OH3zbvI35rbho81YGPtUWdrUvTk8O1YHGJeQOhlT9vI9iO1bUJxnHdEmTyanMHE1w9lmJGYghB1LRp7d64vuVcMs8bwcZEFoGw39ANf6GseK4IjYwLXJLWluEqNTbzyoPcpqAY94rqMZ9YZ+Q5Oifh/ib9y3dN03CoYBM8kzHi1bUjVfea0tK5uL3kkclsq0dEXzBxgYW2Gy5ixgawJgmSfbaq2q1HkQ3YyWNNp/OljODmuMxpuXWuGMzGdBAnyHbSvnLZuyblLqz6GutQgoLsW3lvmAKmRpIG0fMvcR1FXNJr/JWya4M7VaNze6PUlsbzEiqSoJPdvCo9at2+K1pf8ayyrXoZt+10OfcRxnxHJmZJ1PUnc1ituTzLqzbrhtWESGAxj3WRBuqBVjwmLakjy2B101PSaXVT1LSj1Sx8kVba41pz9X9zYa+WHTXUkAAn1rJlZKSwzhRSNnAYbP4m+UdO/wDxVnTadS9qXQ5nPHCJP+I/Kgkj2Uep6egBNX5WKPCINvdnr/E/mQeWRj984/pXDsl2GEeWvsvzAEfzLOnmV3A9JrpW+o2+hrY3DhxmWM32b++9RX0KxZXU7hNrh9CLS5B6ehGnoRWZGTg8rqTtZPeJz/w969IC2lI8s0CFCjYeISem+taej0VmoTucsJfn4yPdHzI192aVn8QbwRgTaYwYYqyMp/miSH9PD619AtbPHKLMvBoZWG8FHxOI1ZjJJJJkySSZJJ7k6mquHJ5ZsJqqCS7Fj4ZyDjr6B2NuwCJCvOfykBTHuZ8qtw0jayZN3i8Yywnn4dP3InjfBcTgWC4hRlb5biGUJ7TA18iAahtocOpb0uvjd0f9m9yrx98HcZlghhDKxKq0bGQDBBJgxqCR2I8pudT4Gu0cdTFdmu5IX+JNxPFWbbuqk5lUohyiVLCQWltUA0jeelaWj8QnGzDXDMLxLwSvyN6byvzoRjkozozSLTMuhJUsrFZE9NCa+ji9yT9T42S2tr0NZ7hJgHU9e3c+tdnB9sli4tWLbXLjdBqfUn9elcymorLPYwc3hEliOAcRtrnfDSo1IRlZh7KxJ9gaiWqrbxknlpLEs4IpbocZl0br5+R/epyvjHUy2b467HQ/33H6V4FwbNtQbNxAv+ItxWUhZLDKUZCegGjAmBq9ZfiWlnfFbC9pbIwi0zJheB3Ltm7dUy9mC9qJbIZ8YYEg/K3h30PkDj2+H2VRyy5XOM847EW/jgg+Me2bsQf5vLr61TXozs2MJx+7ZJEsp6wzW294rnymuYSa+APGJ4tdvn8xJ3Ml2j1OwoqsPdJ5fvBiBCAiZY7kbAfyjvrufp59PkF2/Dfjdm1Nhxle48q+4YkABD/KdNOhnuYNzS2RXs9zuLOjVeOxQGtxDApfQ27glT7EEbEHoa4srjZHbLod12Srluj1NYcJw9qyyfDUW4l51kDXMTvI79KjVFUIOOOCR32zmpZ57HL8FhmvXVt2xq5OWTsNTqfIDevnoVuye2Pc+hnYq4bpdjc43wW9hgpulSGkAqxaCOhkD+waku0s6cOWOfQio1Nd2VHsWDlb4a4K9cVAbozByRmnquh/LBGnkauadxhpZzivaWf9fIo6ze74xb44wR+G+HbzlAwLqVPykQdwDAgHyrAjrZRjJLusdiaalPCk+nJjGvvVGMcvB2SueAFX0H7/AK1qtqMcIr4y+TIM0rbtDxH+yT9zNRRjOyShDqzp7UnKXQkk5YUiXuOW7iAPuDWxDwOGPbm8+7H9MqvWyz7KWDSxWFfDMAzZ0bZuo8qztVo56WSy8xfR/wAMnrtjauFhmDNlMDY6jyPUfefrUdcux00R+NENPfX96p6mGJ59SSD4MuAxxth1BMPuIVgd+jevnU2k11mni4x7nFlSm032KjzZbtLlKKEYnUDKsiD+VQFEEDYdT5Vp6XUSui9y5T+HX4GhopTUmm+MGHknDrcx+HDwVzEwe6ozL/uAq/Qk7EmSeISa08mvzLR3KtY+TIDnzDrcwF/N+VMy+TLqv3096h1CTrZb0Da1EMeuDh7NAPeKyWfXJ4LFhOKDDO5s+EhmAZShOUEhdWUmCsHfWa+r0+lo8tOKXQ/OdZr9TK2UZyfDfH+iOa9qfMz338+vWr3QzHyeVfU/3/e9enmDpv4YcPVMM12Je4xBPXKpgL9ZPvWZrJNz2+hq6KCUN3qXOqhcOSfiDgFs4wsgAF1A7AbZiWBPvln1JrU0km6+exkayCjZx35K0H39aslXBJcA4ecZfW0GCZgZYgtAUdpE9OtR22eXHcS01eZPaWPmHgj8Nwzmyzv8aFvOBlCIswIEkBixBYk6aaTWLrtROyHCNKrTqrOO5FcucnXcZaa6GW2u1vMCc8bnQ6L0mD100rPr07mskyjkg8R8S3ca0xlkYpHzjMDlgT51C4YeDk2+K8JxVhA1+2yIxgarEwSBlU6aA7iupVSistHrTLR+GvC8NfS61xBcuKYh4ZQjDQgdyQwnfSrOmhBp5XJ1FIm+Hch2bOJF4OzIpzJbInK3QlplgDqBE7STFSR08Yy3HqjyW6rB0KAUB4vWg6lWEqwII7giCK8klJYZ6m08oiOFcs2cPdN23nkiAGMhZ3jSfqTVarSV1T3RLNussthtkbnGOFpirfw7kgSCCsAgjqJBHUj3qW6mNsdsiKm6VUt0TxwzhlnCIQnhG7MxkmBuSdBp6Cua6q6IvHC6vJ7bdO6WZEJzNiLLoPhgFswlgpGkN+aIOsaTWJ4vdp7KsQw5ZXT0+Ja0sLIy9roV5Ggj1H9awKv80XX0JBbmo/voauWPgjSJjl+PiyeqkD10/QGr3hDX6jn0f8EGrzsLLX05mkbx8A2oO8iP79JrM8Wcf0+H6rH58Czpc+YVa7c29f0NfNQfJotGni3kj0P6VxqecHsDXu2y6XVE5jbfLAJ8UCBpqJ+WekzUnh8q42t2dMP38nr4afvX0K3huW8XfR2S1ompEqGJjYLOYntOhreph5kW4c4LktZRW0s9SHwWLNt1dSVZSCpG4IMg15yuV1Lq2yTjLozqnC/xGssg+Mjq8alAGQ+Y1keh27mrkNdHHtrDMa3wO3OapJr39fz8wVvnXnT+KX4VtSlqQTmjO5BkAgSAoOu5mBUF2odvsxWEXdH4dHSvfY8y7Y7FX4Nwq7i7nw7K5mgsZMAAdSemsD3rmFbm8Ilv1MKY7pk/wK3fwWNtjEK9oAMzhRmzrlZQISVYFiN9BBOkVb0uludnC4/YyfENdpXS+U329SvYmFcwIWWAGmgnwjTTbtX1C6cnxL6vB5LaT23/AE/v0r05LtyJzStgG3cn4bGZGpRtiY6qYG361W1Gn8z2o9SzptT5Xsy6F2xHNeFVc3xM3ZVBLHy2094qmtLa3jBelrKUs5OU80cZOJvs50nQAa5VGyz1O5PmTWlXWq47UZdljsm5sinaPbf9a7ODa4VjGssLiEgr1DZSM3276EEGuJRjJYZ3CUovcjqPIfGbuLS78U5lQqAzBQxJBLKcoCkAZDsN6ztTVGDWDT0tsrE9xalEaDQCqxaOdjkG/wDxovG5aNr43xTqweM+fLlyxPTf9qqfp5b89s5ONvJduO8KXF2HsuSA0QRupBBDD3FWZwUlhnTWSP5W5Vt4EMVZndwAzNAECdAo2GvmfOuK6lDoEsE/Up6KAUAoBQCgFAa/EMP8W06AwWBAPY9D9aivq82uUPVYO4S2yTKpiOXLwRnZ1JUEwCzTHTUDWvnJ+C2qDk5crnHJfjq4OSSRAEyKxVxyXDPbv7Grb9qJx0N7CY3IZ6eW/qKirtcJZR7KCkiwWuYFjUr7yD9K2oeMy2+0k/2KL0nPBFcT4t8TYz57AelZuq1k75ZkWqqFBEVcu1DV6kjNUvJJ9qjtllnqRJ8H4Q+IDMrBQpAkzqYkjTaBH1q7ovDp6mLknjBBdeq2k0SrZuG4bEYi5/iEBYAJI0JCySNBmfXsBNbmh0ktHCcpvLf2X/ZWk1qLIwjwcm4Xw2/xDEOtsKXYtccnwoJJJJgGJJgD/k0jCVkuDbsuhp61np0MHGOFXsJc+HeTI0SNQQRJEgg9wfOvJwcXhndN8LY7oMkeG8n4vEWTet2xkylllgGeOirqZ00mJruNE5LKIbNdVCexvn7Ej+GPHDYxQtESuIIUwPEGElT3jVgR5z0M96ee2WPUh8RpU69/oXnnHlJ8ZcS5buBPDluBs0EAkqQBuRmbQxMjXStmjUeWmmj5a/T+Y00yoc5cmjB2UuLcLicryAup+VlHbQyJJ9pqzRqPMlhoq36by47kymrdg1bKh96ypg9iY+h/eKHh6a9cOhfT/WP0NMs8wjyrBdjJ79B6efnQ9PimfTr+1eHp1D8MuI2FtfAOly4zGTqrnovkwUDwneCROsUNXCWd3Y0NHOCjs7l7s2VQQiqo3gAAT1MCqTeS8kl0MlD0UAoBQCgFAKAUAoBQCgFAVfmrity23wxKqVmRoW3BGboB5a+dYXi2suql5ceE119fn2+5e0tMZLc+pV7lhkCllZQ3ykggH0r5+dFkEpSTSfQvKcW8JmEmNq8jLB0fUvxXUkpHnQ9/xI7H6/8AFceX7zrJ8OI7af1r1QXc8bMeafSupTPMGW0hYhVBJOgA3NcQhKclGKy2G0llkjwziN3DtkUGSdUI3JgAQdQToJHlvV/S6m/TT8tLv0fr/HxILa4WLc/qX9lBEEAg6EHUelfYGSaXCuDWMLmFi0tvOZbKNz09hrA2FcxhGPRElls7P83kp/4i8oYjG3rdyx8MhbeRgzFSCGJB2MjxfaoL6pTaaL2i1cKYuMslr5Y4e2Gwlmy5Be2gDZdRPWCdxU1cdsUilfNTslJdGZMHwPD2rr3rdpFuXJLOBqZ1PpJ1MRJ3r1QinlI8ldZKKi3wiQrojOX/AIj4fF3MQEFtnttAtZRI2WV8mzSST0joDWhppVxhnPPczdUrHPGOOxHcf5DuYbCi+1xCVANxdREkABT+bUgdJ+1d16lTntwcWaVwhuz8SmZD01qyVT4VNAZ2wbhQ7KwQmA0HKTEwG2JgbV5lZweuLSydA/DbgeFxFm6bq57k5SpOioflZY1BJDeLcZTEdaeqsnGSx0LulqrnF56k5wPkFMNifjfFZ0XVEIiD0LEGGjWNBrB6VFZqnOG3BNXpVCe7JcqqlsUAoBQCgFAKAUAoBQCgFAKAxXsOrwWVWymRIBg9xO1cSrjLG5J4PVJroytc6cRECyACdGJPTsB5nv29axfGdSlHyUuev5+dPiXdHW87yrnDOEFzK2QmA0afWsHyLFDzNr2+pe3x3bc8mAiajOj5kplg+hRTLBnw2He42VFLHsB/cV3VTO17YLLOZTjFZbNzgXEBh72ZxpqrSNV11I8xG3rVvQahaa7M17n6r87kd9fmQwjoLYdGYMVUsNmIBI9D0r651wclJpZXcyFJpYyZa7PBQCgFAKAUAoCuc+cIvYvDfDsFZzhmUmMygN4Qdpkqde29T6eyMJZkQaiuU4YiRv4dcrvhbd1sQgFy4QApytCLttI1Yn6Cu9TcptKPREelpcE3JcsonOvB7gx19bVloLAoFXQ5kU6Ab+IkadZq3RNeWsspX1y8yWEdd4/whcZhmsv4cwGUxORhqrex6dRI61m1zcJbkaltashtZFcm8oDAZmNwu7CNBCgSDt1Og1+3eW6/zOMEdGn8rnJaKrlgUAoBQCgFAKAUAoBQCgFAKAUAoDQ4lwe1iINxdR1Bgx/LPaquo0dOow7F0Ja7p1/4mvzI/wALCOEXTKEgDQKdD6ACovEH5elkoLtj4LodadbrVn4lU5Z4OMSz5iwRQPlgHMdtwdgD9qwvDtDHUuTn0Xp6l7UXOtLHU0uNYQWLz2wSQsQTvqoPT1qtrKFRdKtdFj7ZJaZucFJk5j+WVTDG6rOXChiDERu2kTtJ36Vp3+FQhp3ZFttLP9laGqbs2voORMQc9xIkEBp7EGI95+1PBLHulDt1/Pj/AAea2KwmWK7wSy134pSW/wBpPRiOprXloqZW+a48/nYqK+ajtT4JGrZEKAUAoBQCgFAKAUAoBQCgFAKAUAoBQCgFAKAUAoBQCgFAKAUAoBQCgPFu0q6KABvoANe9eRio9Eett9SM4hy9ZvOXcNmMTDEAxp/TSqV/h9F0981z8SaGonBYRKKoAjoNKu4WMEB8tWlUQoCjsAAPtSMVFYSPW2+p7r08FAKAUAoBQCgFAKAUAoBQCgFAKAUAoBQCgFAKAUAoBQCgFAKAUAoBQCgFAKAUAoBQCgFAKAUAoBQCgFAKAUAoBQCgFAKAUAoBQCgFAKAUAoBQCgFAKAUAoBQCgFAKAUAoBQCgFAKAUAoBQCgFAKAUAoBQCgFAKAUAoBQCgFAKAUAoBQCgFAKAUAoBQCgFAKAUAoBQCgFAKAUAoBQCgFAKAUAoBQCgFAKAUAoBQCgF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ZA"/>
          </a:p>
        </p:txBody>
      </p:sp>
      <p:sp>
        <p:nvSpPr>
          <p:cNvPr id="22" name="Rounded Rectangle 21"/>
          <p:cNvSpPr/>
          <p:nvPr/>
        </p:nvSpPr>
        <p:spPr>
          <a:xfrm>
            <a:off x="6929438" y="1143000"/>
            <a:ext cx="1928812" cy="5500688"/>
          </a:xfrm>
          <a:prstGeom prst="roundRect">
            <a:avLst>
              <a:gd name="adj" fmla="val 931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929188" y="1143000"/>
            <a:ext cx="1857375" cy="5500688"/>
          </a:xfrm>
          <a:prstGeom prst="roundRect">
            <a:avLst>
              <a:gd name="adj" fmla="val 931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643188" y="1143000"/>
            <a:ext cx="2143125" cy="5500688"/>
          </a:xfrm>
          <a:prstGeom prst="roundRect">
            <a:avLst>
              <a:gd name="adj" fmla="val 931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14313" y="1143000"/>
            <a:ext cx="2286000" cy="5500688"/>
          </a:xfrm>
          <a:prstGeom prst="roundRect">
            <a:avLst>
              <a:gd name="adj" fmla="val 931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ZA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4354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341438"/>
            <a:ext cx="143510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5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41438"/>
            <a:ext cx="1824037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6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341438"/>
            <a:ext cx="1730375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87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528</Words>
  <Application>Microsoft Macintosh PowerPoint</Application>
  <PresentationFormat>On-screen Show (4:3)</PresentationFormat>
  <Paragraphs>159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Mangal</vt:lpstr>
      <vt:lpstr>ＭＳ Ｐゴシック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Skills measured: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Lizette</dc:creator>
  <cp:lastModifiedBy>Suzanne Nolte</cp:lastModifiedBy>
  <cp:revision>12</cp:revision>
  <dcterms:created xsi:type="dcterms:W3CDTF">2017-11-10T10:16:27Z</dcterms:created>
  <dcterms:modified xsi:type="dcterms:W3CDTF">2018-01-11T09:58:43Z</dcterms:modified>
</cp:coreProperties>
</file>